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1" r:id="rId5"/>
  </p:sldMasterIdLst>
  <p:notesMasterIdLst>
    <p:notesMasterId r:id="rId13"/>
  </p:notesMasterIdLst>
  <p:sldIdLst>
    <p:sldId id="263" r:id="rId6"/>
    <p:sldId id="257" r:id="rId7"/>
    <p:sldId id="258" r:id="rId8"/>
    <p:sldId id="259" r:id="rId9"/>
    <p:sldId id="260" r:id="rId10"/>
    <p:sldId id="261" r:id="rId11"/>
    <p:sldId id="262"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 roundtripDataSignature="AMtx7mi1dXxiMR6J0/5vLBRQZc6s6oc7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3593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sviva.gov.il/infoservices/reservoirinfo/doclib2/publications/p0801-p0900/p0860.pdf" TargetMode="External"/><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6.jpg"/><Relationship Id="rId7" Type="http://schemas.openxmlformats.org/officeDocument/2006/relationships/image" Target="../media/image28.png"/><Relationship Id="rId2" Type="http://schemas.openxmlformats.org/officeDocument/2006/relationships/image" Target="../media/image35.jp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hyperlink" Target="http://www.youtube.com/watch?v=gtTZyp_A8Ew" TargetMode="External"/><Relationship Id="rId1" Type="http://schemas.openxmlformats.org/officeDocument/2006/relationships/slideMaster" Target="../slideMasters/slideMaster1.xml"/><Relationship Id="rId6" Type="http://schemas.openxmlformats.org/officeDocument/2006/relationships/hyperlink" Target="https://www.facebook.com/watch/?v=379215902803429" TargetMode="External"/><Relationship Id="rId11" Type="http://schemas.openxmlformats.org/officeDocument/2006/relationships/image" Target="../media/image8.png"/><Relationship Id="rId5" Type="http://schemas.openxmlformats.org/officeDocument/2006/relationships/image" Target="../media/image10.jpg"/><Relationship Id="rId10" Type="http://schemas.openxmlformats.org/officeDocument/2006/relationships/image" Target="../media/image7.png"/><Relationship Id="rId4" Type="http://schemas.openxmlformats.org/officeDocument/2006/relationships/hyperlink" Target="http://www.youtube.com/watch?v=MAKlANd9sAg" TargetMode="External"/><Relationship Id="rId9"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1.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14"/>
        <p:cNvGrpSpPr/>
        <p:nvPr/>
      </p:nvGrpSpPr>
      <p:grpSpPr>
        <a:xfrm>
          <a:off x="0" y="0"/>
          <a:ext cx="0" cy="0"/>
          <a:chOff x="0" y="0"/>
          <a:chExt cx="0" cy="0"/>
        </a:xfrm>
      </p:grpSpPr>
      <p:sp>
        <p:nvSpPr>
          <p:cNvPr id="15" name="Google Shape;15;p10"/>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6" name="Google Shape;16;p10"/>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7" name="Google Shape;17;p10"/>
          <p:cNvSpPr/>
          <p:nvPr/>
        </p:nvSpPr>
        <p:spPr>
          <a:xfrm>
            <a:off x="5292476" y="4466913"/>
            <a:ext cx="6396351" cy="466595"/>
          </a:xfrm>
          <a:prstGeom prst="roundRect">
            <a:avLst>
              <a:gd name="adj" fmla="val 8732"/>
            </a:avLst>
          </a:prstGeom>
          <a:gradFill>
            <a:gsLst>
              <a:gs pos="0">
                <a:srgbClr val="01AEFF">
                  <a:alpha val="7843"/>
                </a:srgbClr>
              </a:gs>
              <a:gs pos="34000">
                <a:srgbClr val="01AEFF">
                  <a:alpha val="7843"/>
                </a:srgbClr>
              </a:gs>
              <a:gs pos="99000">
                <a:srgbClr val="01AEFF">
                  <a:alpha val="42745"/>
                </a:srgbClr>
              </a:gs>
              <a:gs pos="100000">
                <a:srgbClr val="01AEFF">
                  <a:alpha val="42745"/>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18" name="Google Shape;18;p10"/>
          <p:cNvPicPr preferRelativeResize="0"/>
          <p:nvPr/>
        </p:nvPicPr>
        <p:blipFill rotWithShape="1">
          <a:blip r:embed="rId2">
            <a:alphaModFix/>
          </a:blip>
          <a:srcRect t="13242"/>
          <a:stretch/>
        </p:blipFill>
        <p:spPr>
          <a:xfrm>
            <a:off x="5292477" y="1212797"/>
            <a:ext cx="6377099" cy="3066283"/>
          </a:xfrm>
          <a:prstGeom prst="rect">
            <a:avLst/>
          </a:prstGeom>
          <a:noFill/>
          <a:ln>
            <a:noFill/>
          </a:ln>
        </p:spPr>
      </p:pic>
      <p:sp>
        <p:nvSpPr>
          <p:cNvPr id="19" name="Google Shape;19;p10"/>
          <p:cNvSpPr txBox="1"/>
          <p:nvPr/>
        </p:nvSpPr>
        <p:spPr>
          <a:xfrm>
            <a:off x="4763388" y="4466913"/>
            <a:ext cx="6956395" cy="466595"/>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750" b="0" i="0" u="none" strike="noStrike" cap="none">
                <a:solidFill>
                  <a:srgbClr val="435369"/>
                </a:solidFill>
                <a:latin typeface="Arial"/>
                <a:ea typeface="Arial"/>
                <a:cs typeface="Arial"/>
                <a:sym typeface="Arial"/>
              </a:rPr>
              <a:t>נסו להסביר למה הירושלמים חושבים שירושלים לא מספיק נקייה? </a:t>
            </a:r>
            <a:endParaRPr sz="1750" b="0" i="0" u="none" strike="noStrike" cap="none">
              <a:solidFill>
                <a:srgbClr val="435369"/>
              </a:solidFill>
              <a:latin typeface="Arial"/>
              <a:ea typeface="Arial"/>
              <a:cs typeface="Arial"/>
              <a:sym typeface="Arial"/>
            </a:endParaRPr>
          </a:p>
        </p:txBody>
      </p:sp>
      <p:sp>
        <p:nvSpPr>
          <p:cNvPr id="20" name="Google Shape;20;p10"/>
          <p:cNvSpPr txBox="1"/>
          <p:nvPr/>
        </p:nvSpPr>
        <p:spPr>
          <a:xfrm>
            <a:off x="5325776" y="490727"/>
            <a:ext cx="6394007" cy="982754"/>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1" i="0" u="none" strike="noStrike" cap="none">
                <a:solidFill>
                  <a:srgbClr val="435369"/>
                </a:solidFill>
                <a:latin typeface="Arial"/>
                <a:ea typeface="Arial"/>
                <a:cs typeface="Arial"/>
                <a:sym typeface="Arial"/>
              </a:rPr>
              <a:t>תרשים </a:t>
            </a:r>
            <a:r>
              <a:rPr lang="iw-IL" sz="1600" b="0" i="0" u="none" strike="noStrike" cap="none">
                <a:solidFill>
                  <a:srgbClr val="435369"/>
                </a:solidFill>
                <a:latin typeface="Arial"/>
                <a:ea typeface="Arial"/>
                <a:cs typeface="Arial"/>
                <a:sym typeface="Arial"/>
              </a:rPr>
              <a:t>שביעות רצון מהניקיון באזור המגורים, לפי ערים גדולות, 2013</a:t>
            </a:r>
            <a:endParaRPr sz="1600" b="0" i="0" u="none" strike="noStrike" cap="none">
              <a:solidFill>
                <a:srgbClr val="435369"/>
              </a:solidFill>
              <a:latin typeface="Arial"/>
              <a:ea typeface="Arial"/>
              <a:cs typeface="Arial"/>
              <a:sym typeface="Arial"/>
            </a:endParaRPr>
          </a:p>
        </p:txBody>
      </p:sp>
      <p:sp>
        <p:nvSpPr>
          <p:cNvPr id="21" name="Google Shape;21;p10"/>
          <p:cNvSpPr/>
          <p:nvPr/>
        </p:nvSpPr>
        <p:spPr>
          <a:xfrm>
            <a:off x="5292476" y="5085487"/>
            <a:ext cx="6391488" cy="1570414"/>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22" name="Google Shape;22;p10"/>
          <p:cNvPicPr preferRelativeResize="0"/>
          <p:nvPr/>
        </p:nvPicPr>
        <p:blipFill rotWithShape="1">
          <a:blip r:embed="rId3">
            <a:alphaModFix/>
          </a:blip>
          <a:srcRect/>
          <a:stretch/>
        </p:blipFill>
        <p:spPr>
          <a:xfrm>
            <a:off x="2592371" y="4477587"/>
            <a:ext cx="1906473" cy="2167681"/>
          </a:xfrm>
          <a:prstGeom prst="rect">
            <a:avLst/>
          </a:prstGeom>
          <a:noFill/>
          <a:ln>
            <a:noFill/>
          </a:ln>
        </p:spPr>
      </p:pic>
      <p:grpSp>
        <p:nvGrpSpPr>
          <p:cNvPr id="23" name="Google Shape;23;p10"/>
          <p:cNvGrpSpPr/>
          <p:nvPr/>
        </p:nvGrpSpPr>
        <p:grpSpPr>
          <a:xfrm>
            <a:off x="5292477" y="1206498"/>
            <a:ext cx="6391487" cy="3083214"/>
            <a:chOff x="267591" y="2565937"/>
            <a:chExt cx="6391487" cy="3083214"/>
          </a:xfrm>
        </p:grpSpPr>
        <p:pic>
          <p:nvPicPr>
            <p:cNvPr id="24" name="Google Shape;24;p10"/>
            <p:cNvPicPr preferRelativeResize="0"/>
            <p:nvPr/>
          </p:nvPicPr>
          <p:blipFill rotWithShape="1">
            <a:blip r:embed="rId4">
              <a:alphaModFix/>
            </a:blip>
            <a:srcRect/>
            <a:stretch/>
          </p:blipFill>
          <p:spPr>
            <a:xfrm rot="-5400000">
              <a:off x="267591" y="2565937"/>
              <a:ext cx="293148" cy="293148"/>
            </a:xfrm>
            <a:prstGeom prst="rect">
              <a:avLst/>
            </a:prstGeom>
            <a:noFill/>
            <a:ln>
              <a:noFill/>
            </a:ln>
          </p:spPr>
        </p:pic>
        <p:pic>
          <p:nvPicPr>
            <p:cNvPr id="25" name="Google Shape;25;p10"/>
            <p:cNvPicPr preferRelativeResize="0"/>
            <p:nvPr/>
          </p:nvPicPr>
          <p:blipFill rotWithShape="1">
            <a:blip r:embed="rId4">
              <a:alphaModFix/>
            </a:blip>
            <a:srcRect/>
            <a:stretch/>
          </p:blipFill>
          <p:spPr>
            <a:xfrm>
              <a:off x="6365930" y="2565937"/>
              <a:ext cx="293148" cy="293148"/>
            </a:xfrm>
            <a:prstGeom prst="rect">
              <a:avLst/>
            </a:prstGeom>
            <a:noFill/>
            <a:ln>
              <a:noFill/>
            </a:ln>
          </p:spPr>
        </p:pic>
        <p:pic>
          <p:nvPicPr>
            <p:cNvPr id="26" name="Google Shape;26;p10"/>
            <p:cNvPicPr preferRelativeResize="0"/>
            <p:nvPr/>
          </p:nvPicPr>
          <p:blipFill rotWithShape="1">
            <a:blip r:embed="rId4">
              <a:alphaModFix/>
            </a:blip>
            <a:srcRect/>
            <a:stretch/>
          </p:blipFill>
          <p:spPr>
            <a:xfrm rot="10800000">
              <a:off x="267591" y="5351668"/>
              <a:ext cx="293148" cy="293148"/>
            </a:xfrm>
            <a:prstGeom prst="rect">
              <a:avLst/>
            </a:prstGeom>
            <a:noFill/>
            <a:ln>
              <a:noFill/>
            </a:ln>
          </p:spPr>
        </p:pic>
        <p:pic>
          <p:nvPicPr>
            <p:cNvPr id="27" name="Google Shape;27;p10"/>
            <p:cNvPicPr preferRelativeResize="0"/>
            <p:nvPr/>
          </p:nvPicPr>
          <p:blipFill rotWithShape="1">
            <a:blip r:embed="rId4">
              <a:alphaModFix/>
            </a:blip>
            <a:srcRect/>
            <a:stretch/>
          </p:blipFill>
          <p:spPr>
            <a:xfrm rot="5400000">
              <a:off x="6355297" y="5356003"/>
              <a:ext cx="293148" cy="293148"/>
            </a:xfrm>
            <a:prstGeom prst="rect">
              <a:avLst/>
            </a:prstGeom>
            <a:noFill/>
            <a:ln>
              <a:noFill/>
            </a:ln>
          </p:spPr>
        </p:pic>
      </p:grpSp>
      <p:grpSp>
        <p:nvGrpSpPr>
          <p:cNvPr id="28" name="Google Shape;28;p10"/>
          <p:cNvGrpSpPr/>
          <p:nvPr/>
        </p:nvGrpSpPr>
        <p:grpSpPr>
          <a:xfrm>
            <a:off x="532964" y="212732"/>
            <a:ext cx="4645523" cy="4059669"/>
            <a:chOff x="7066369" y="233999"/>
            <a:chExt cx="4645523" cy="4059669"/>
          </a:xfrm>
        </p:grpSpPr>
        <p:pic>
          <p:nvPicPr>
            <p:cNvPr id="29" name="Google Shape;29;p10"/>
            <p:cNvPicPr preferRelativeResize="0"/>
            <p:nvPr/>
          </p:nvPicPr>
          <p:blipFill rotWithShape="1">
            <a:blip r:embed="rId5">
              <a:alphaModFix/>
            </a:blip>
            <a:srcRect t="15452"/>
            <a:stretch/>
          </p:blipFill>
          <p:spPr>
            <a:xfrm>
              <a:off x="7080757" y="1216752"/>
              <a:ext cx="4459214" cy="3066283"/>
            </a:xfrm>
            <a:prstGeom prst="rect">
              <a:avLst/>
            </a:prstGeom>
            <a:noFill/>
            <a:ln>
              <a:noFill/>
            </a:ln>
          </p:spPr>
        </p:pic>
        <p:sp>
          <p:nvSpPr>
            <p:cNvPr id="30" name="Google Shape;30;p10"/>
            <p:cNvSpPr txBox="1"/>
            <p:nvPr/>
          </p:nvSpPr>
          <p:spPr>
            <a:xfrm>
              <a:off x="7081284" y="233999"/>
              <a:ext cx="4630608" cy="982754"/>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1" i="0" u="none" strike="noStrike" cap="none">
                  <a:solidFill>
                    <a:srgbClr val="435369"/>
                  </a:solidFill>
                  <a:latin typeface="Arial"/>
                  <a:ea typeface="Arial"/>
                  <a:cs typeface="Arial"/>
                  <a:sym typeface="Arial"/>
                </a:rPr>
                <a:t>תרשים </a:t>
              </a:r>
              <a:r>
                <a:rPr lang="iw-IL" sz="1600" b="0" i="0" u="none" strike="noStrike" cap="none">
                  <a:solidFill>
                    <a:srgbClr val="435369"/>
                  </a:solidFill>
                  <a:latin typeface="Arial"/>
                  <a:ea typeface="Arial"/>
                  <a:cs typeface="Arial"/>
                  <a:sym typeface="Arial"/>
                </a:rPr>
                <a:t>שביעות רצון </a:t>
              </a:r>
              <a:br>
                <a:rPr lang="iw-IL" sz="1600" b="0" i="0" u="none" strike="noStrike" cap="none">
                  <a:solidFill>
                    <a:srgbClr val="435369"/>
                  </a:solidFill>
                  <a:latin typeface="Arial"/>
                  <a:ea typeface="Arial"/>
                  <a:cs typeface="Arial"/>
                  <a:sym typeface="Arial"/>
                </a:rPr>
              </a:br>
              <a:r>
                <a:rPr lang="iw-IL" sz="1600" b="0" i="0" u="none" strike="noStrike" cap="none">
                  <a:solidFill>
                    <a:srgbClr val="435369"/>
                  </a:solidFill>
                  <a:latin typeface="Arial"/>
                  <a:ea typeface="Arial"/>
                  <a:cs typeface="Arial"/>
                  <a:sym typeface="Arial"/>
                </a:rPr>
                <a:t>משירותי איסוף האשפה </a:t>
              </a:r>
              <a:br>
                <a:rPr lang="iw-IL" sz="1600" b="0" i="0" u="none" strike="noStrike" cap="none">
                  <a:solidFill>
                    <a:srgbClr val="435369"/>
                  </a:solidFill>
                  <a:latin typeface="Arial"/>
                  <a:ea typeface="Arial"/>
                  <a:cs typeface="Arial"/>
                  <a:sym typeface="Arial"/>
                </a:rPr>
              </a:br>
              <a:r>
                <a:rPr lang="iw-IL" sz="1600" b="0" i="0" u="none" strike="noStrike" cap="none">
                  <a:solidFill>
                    <a:srgbClr val="435369"/>
                  </a:solidFill>
                  <a:latin typeface="Arial"/>
                  <a:ea typeface="Arial"/>
                  <a:cs typeface="Arial"/>
                  <a:sym typeface="Arial"/>
                </a:rPr>
                <a:t>באזור המגורים, לפי מחוזות, 2014</a:t>
              </a:r>
              <a:endParaRPr sz="1600" b="0" i="0" u="none" strike="noStrike" cap="none">
                <a:solidFill>
                  <a:srgbClr val="435369"/>
                </a:solidFill>
                <a:latin typeface="Arial"/>
                <a:ea typeface="Arial"/>
                <a:cs typeface="Arial"/>
                <a:sym typeface="Arial"/>
              </a:endParaRPr>
            </a:p>
          </p:txBody>
        </p:sp>
        <p:grpSp>
          <p:nvGrpSpPr>
            <p:cNvPr id="31" name="Google Shape;31;p10"/>
            <p:cNvGrpSpPr/>
            <p:nvPr/>
          </p:nvGrpSpPr>
          <p:grpSpPr>
            <a:xfrm>
              <a:off x="7066369" y="1210454"/>
              <a:ext cx="4481715" cy="3083214"/>
              <a:chOff x="2177363" y="2565937"/>
              <a:chExt cx="4481715" cy="3083214"/>
            </a:xfrm>
          </p:grpSpPr>
          <p:pic>
            <p:nvPicPr>
              <p:cNvPr id="32" name="Google Shape;32;p10"/>
              <p:cNvPicPr preferRelativeResize="0"/>
              <p:nvPr/>
            </p:nvPicPr>
            <p:blipFill rotWithShape="1">
              <a:blip r:embed="rId4">
                <a:alphaModFix/>
              </a:blip>
              <a:srcRect/>
              <a:stretch/>
            </p:blipFill>
            <p:spPr>
              <a:xfrm rot="-5400000">
                <a:off x="2177363" y="2565937"/>
                <a:ext cx="293148" cy="293148"/>
              </a:xfrm>
              <a:prstGeom prst="rect">
                <a:avLst/>
              </a:prstGeom>
              <a:noFill/>
              <a:ln>
                <a:noFill/>
              </a:ln>
            </p:spPr>
          </p:pic>
          <p:pic>
            <p:nvPicPr>
              <p:cNvPr id="33" name="Google Shape;33;p10"/>
              <p:cNvPicPr preferRelativeResize="0"/>
              <p:nvPr/>
            </p:nvPicPr>
            <p:blipFill rotWithShape="1">
              <a:blip r:embed="rId4">
                <a:alphaModFix/>
              </a:blip>
              <a:srcRect/>
              <a:stretch/>
            </p:blipFill>
            <p:spPr>
              <a:xfrm>
                <a:off x="6365930" y="2565937"/>
                <a:ext cx="293148" cy="293148"/>
              </a:xfrm>
              <a:prstGeom prst="rect">
                <a:avLst/>
              </a:prstGeom>
              <a:noFill/>
              <a:ln>
                <a:noFill/>
              </a:ln>
            </p:spPr>
          </p:pic>
          <p:pic>
            <p:nvPicPr>
              <p:cNvPr id="34" name="Google Shape;34;p10"/>
              <p:cNvPicPr preferRelativeResize="0"/>
              <p:nvPr/>
            </p:nvPicPr>
            <p:blipFill rotWithShape="1">
              <a:blip r:embed="rId4">
                <a:alphaModFix/>
              </a:blip>
              <a:srcRect/>
              <a:stretch/>
            </p:blipFill>
            <p:spPr>
              <a:xfrm rot="10800000">
                <a:off x="2195506" y="5351668"/>
                <a:ext cx="293148" cy="293148"/>
              </a:xfrm>
              <a:prstGeom prst="rect">
                <a:avLst/>
              </a:prstGeom>
              <a:noFill/>
              <a:ln>
                <a:noFill/>
              </a:ln>
            </p:spPr>
          </p:pic>
          <p:pic>
            <p:nvPicPr>
              <p:cNvPr id="35" name="Google Shape;35;p10"/>
              <p:cNvPicPr preferRelativeResize="0"/>
              <p:nvPr/>
            </p:nvPicPr>
            <p:blipFill rotWithShape="1">
              <a:blip r:embed="rId4">
                <a:alphaModFix/>
              </a:blip>
              <a:srcRect/>
              <a:stretch/>
            </p:blipFill>
            <p:spPr>
              <a:xfrm rot="5400000">
                <a:off x="6355297" y="5356003"/>
                <a:ext cx="293148" cy="293148"/>
              </a:xfrm>
              <a:prstGeom prst="rect">
                <a:avLst/>
              </a:prstGeom>
              <a:noFill/>
              <a:ln>
                <a:noFill/>
              </a:ln>
            </p:spPr>
          </p:pic>
        </p:grpSp>
      </p:grpSp>
      <p:pic>
        <p:nvPicPr>
          <p:cNvPr id="36" name="Google Shape;36;p10"/>
          <p:cNvPicPr preferRelativeResize="0"/>
          <p:nvPr/>
        </p:nvPicPr>
        <p:blipFill rotWithShape="1">
          <a:blip r:embed="rId6">
            <a:alphaModFix/>
          </a:blip>
          <a:srcRect/>
          <a:stretch/>
        </p:blipFill>
        <p:spPr>
          <a:xfrm rot="-3098024">
            <a:off x="1869283" y="6119037"/>
            <a:ext cx="593885" cy="624603"/>
          </a:xfrm>
          <a:prstGeom prst="rect">
            <a:avLst/>
          </a:prstGeom>
          <a:noFill/>
          <a:ln>
            <a:noFill/>
          </a:ln>
        </p:spPr>
      </p:pic>
      <p:pic>
        <p:nvPicPr>
          <p:cNvPr id="37" name="Google Shape;37;p10"/>
          <p:cNvPicPr preferRelativeResize="0"/>
          <p:nvPr/>
        </p:nvPicPr>
        <p:blipFill rotWithShape="1">
          <a:blip r:embed="rId7">
            <a:alphaModFix/>
          </a:blip>
          <a:srcRect/>
          <a:stretch/>
        </p:blipFill>
        <p:spPr>
          <a:xfrm>
            <a:off x="1666240" y="124460"/>
            <a:ext cx="736600" cy="515620"/>
          </a:xfrm>
          <a:prstGeom prst="rect">
            <a:avLst/>
          </a:prstGeom>
          <a:noFill/>
          <a:ln>
            <a:noFill/>
          </a:ln>
        </p:spPr>
      </p:pic>
      <p:pic>
        <p:nvPicPr>
          <p:cNvPr id="38" name="Google Shape;38;p10"/>
          <p:cNvPicPr preferRelativeResize="0"/>
          <p:nvPr/>
        </p:nvPicPr>
        <p:blipFill rotWithShape="1">
          <a:blip r:embed="rId8">
            <a:alphaModFix/>
          </a:blip>
          <a:srcRect l="4869" t="9841"/>
          <a:stretch/>
        </p:blipFill>
        <p:spPr>
          <a:xfrm>
            <a:off x="-1568" y="0"/>
            <a:ext cx="1758146" cy="83312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61"/>
        <p:cNvGrpSpPr/>
        <p:nvPr/>
      </p:nvGrpSpPr>
      <p:grpSpPr>
        <a:xfrm>
          <a:off x="0" y="0"/>
          <a:ext cx="0" cy="0"/>
          <a:chOff x="0" y="0"/>
          <a:chExt cx="0" cy="0"/>
        </a:xfrm>
      </p:grpSpPr>
      <p:sp>
        <p:nvSpPr>
          <p:cNvPr id="162" name="Google Shape;162;p19"/>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63" name="Google Shape;163;p19"/>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pic>
        <p:nvPicPr>
          <p:cNvPr id="164" name="Google Shape;164;p19"/>
          <p:cNvPicPr preferRelativeResize="0"/>
          <p:nvPr/>
        </p:nvPicPr>
        <p:blipFill rotWithShape="1">
          <a:blip r:embed="rId2">
            <a:alphaModFix/>
          </a:blip>
          <a:srcRect/>
          <a:stretch/>
        </p:blipFill>
        <p:spPr>
          <a:xfrm>
            <a:off x="5587429" y="3567366"/>
            <a:ext cx="5445097" cy="3175097"/>
          </a:xfrm>
          <a:prstGeom prst="rect">
            <a:avLst/>
          </a:prstGeom>
          <a:noFill/>
          <a:ln>
            <a:noFill/>
          </a:ln>
        </p:spPr>
      </p:pic>
      <p:sp>
        <p:nvSpPr>
          <p:cNvPr id="165" name="Google Shape;165;p19"/>
          <p:cNvSpPr txBox="1"/>
          <p:nvPr/>
        </p:nvSpPr>
        <p:spPr>
          <a:xfrm>
            <a:off x="217713" y="2435725"/>
            <a:ext cx="5003489" cy="2904268"/>
          </a:xfrm>
          <a:prstGeom prst="rect">
            <a:avLst/>
          </a:prstGeom>
          <a:noFill/>
          <a:ln>
            <a:noFill/>
          </a:ln>
        </p:spPr>
        <p:txBody>
          <a:bodyPr spcFirstLastPara="1" wrap="square" lIns="121900" tIns="121900" rIns="121900" bIns="121900" anchor="t" anchorCtr="0">
            <a:noAutofit/>
          </a:bodyPr>
          <a:lstStyle/>
          <a:p>
            <a:pPr marL="9525" marR="0" lvl="0" indent="0" algn="r" rtl="1">
              <a:lnSpc>
                <a:spcPct val="122222"/>
              </a:lnSpc>
              <a:spcBef>
                <a:spcPts val="0"/>
              </a:spcBef>
              <a:spcAft>
                <a:spcPts val="0"/>
              </a:spcAft>
              <a:buNone/>
            </a:pPr>
            <a:r>
              <a:rPr lang="iw-IL" sz="1800" b="0" i="0" u="none" strike="noStrike" cap="none">
                <a:solidFill>
                  <a:srgbClr val="435369"/>
                </a:solidFill>
                <a:latin typeface="Arial"/>
                <a:ea typeface="Arial"/>
                <a:cs typeface="Arial"/>
                <a:sym typeface="Arial"/>
              </a:rPr>
              <a:t>עורכים מחקר ומנסים לזהות מהם הגורמים המשפיעים על רמת הניקיון בשכונה שלי. </a:t>
            </a:r>
            <a:endParaRPr sz="1800" b="0" i="0" u="none" strike="noStrike" cap="none">
              <a:solidFill>
                <a:srgbClr val="435369"/>
              </a:solidFill>
              <a:latin typeface="Arial"/>
              <a:ea typeface="Arial"/>
              <a:cs typeface="Arial"/>
              <a:sym typeface="Arial"/>
            </a:endParaRPr>
          </a:p>
          <a:p>
            <a:pPr marL="9525" marR="0" lvl="0" indent="0" algn="r" rtl="1">
              <a:lnSpc>
                <a:spcPct val="122222"/>
              </a:lnSpc>
              <a:spcBef>
                <a:spcPts val="0"/>
              </a:spcBef>
              <a:spcAft>
                <a:spcPts val="0"/>
              </a:spcAft>
              <a:buNone/>
            </a:pPr>
            <a:r>
              <a:rPr lang="iw-IL" sz="1800" b="1" i="0" u="none" strike="noStrike" cap="none">
                <a:solidFill>
                  <a:srgbClr val="01AEFF"/>
                </a:solidFill>
                <a:latin typeface="Arial"/>
                <a:ea typeface="Arial"/>
                <a:cs typeface="Arial"/>
                <a:sym typeface="Arial"/>
              </a:rPr>
              <a:t>א. </a:t>
            </a:r>
            <a:r>
              <a:rPr lang="iw-IL" sz="1800" b="0" i="0" u="none" strike="noStrike" cap="none">
                <a:solidFill>
                  <a:srgbClr val="435369"/>
                </a:solidFill>
                <a:latin typeface="Arial"/>
                <a:ea typeface="Arial"/>
                <a:cs typeface="Arial"/>
                <a:sym typeface="Arial"/>
              </a:rPr>
              <a:t>מצלמים מקומות נקיים ומלוכלכים </a:t>
            </a:r>
            <a:br>
              <a:rPr lang="iw-IL" sz="1800" b="0" i="0" u="none" strike="noStrike" cap="none">
                <a:solidFill>
                  <a:srgbClr val="435369"/>
                </a:solidFill>
                <a:latin typeface="Arial"/>
                <a:ea typeface="Arial"/>
                <a:cs typeface="Arial"/>
                <a:sym typeface="Arial"/>
              </a:rPr>
            </a:br>
            <a:r>
              <a:rPr lang="iw-IL" sz="1800" b="0" i="0" u="none" strike="noStrike" cap="none">
                <a:solidFill>
                  <a:srgbClr val="435369"/>
                </a:solidFill>
                <a:latin typeface="Arial"/>
                <a:ea typeface="Arial"/>
                <a:cs typeface="Arial"/>
                <a:sym typeface="Arial"/>
              </a:rPr>
              <a:t>     בשכונה ומסבירים. </a:t>
            </a:r>
            <a:endParaRPr sz="1800" b="0" i="0" u="none" strike="noStrike" cap="none">
              <a:solidFill>
                <a:srgbClr val="435369"/>
              </a:solidFill>
              <a:latin typeface="Arial"/>
              <a:ea typeface="Arial"/>
              <a:cs typeface="Arial"/>
              <a:sym typeface="Arial"/>
            </a:endParaRPr>
          </a:p>
          <a:p>
            <a:pPr marL="9525" marR="0" lvl="0" indent="0" algn="r" rtl="1">
              <a:lnSpc>
                <a:spcPct val="122222"/>
              </a:lnSpc>
              <a:spcBef>
                <a:spcPts val="0"/>
              </a:spcBef>
              <a:spcAft>
                <a:spcPts val="0"/>
              </a:spcAft>
              <a:buNone/>
            </a:pPr>
            <a:r>
              <a:rPr lang="iw-IL" sz="1800" b="1" i="0" u="none" strike="noStrike" cap="none">
                <a:solidFill>
                  <a:srgbClr val="01AEFF"/>
                </a:solidFill>
                <a:latin typeface="Arial"/>
                <a:ea typeface="Arial"/>
                <a:cs typeface="Arial"/>
                <a:sym typeface="Arial"/>
              </a:rPr>
              <a:t>ב. </a:t>
            </a:r>
            <a:r>
              <a:rPr lang="iw-IL" sz="1800" b="0" i="0" u="none" strike="noStrike" cap="none">
                <a:solidFill>
                  <a:srgbClr val="435369"/>
                </a:solidFill>
                <a:latin typeface="Arial"/>
                <a:ea typeface="Arial"/>
                <a:cs typeface="Arial"/>
                <a:sym typeface="Arial"/>
              </a:rPr>
              <a:t>מראיינים את תושבי השכונה ושומעים מה</a:t>
            </a:r>
            <a:br>
              <a:rPr lang="iw-IL" sz="1800" b="0" i="0" u="none" strike="noStrike" cap="none">
                <a:solidFill>
                  <a:srgbClr val="435369"/>
                </a:solidFill>
                <a:latin typeface="Arial"/>
                <a:ea typeface="Arial"/>
                <a:cs typeface="Arial"/>
                <a:sym typeface="Arial"/>
              </a:rPr>
            </a:br>
            <a:r>
              <a:rPr lang="iw-IL" sz="1800" b="0" i="0" u="none" strike="noStrike" cap="none">
                <a:solidFill>
                  <a:srgbClr val="435369"/>
                </a:solidFill>
                <a:latin typeface="Arial"/>
                <a:ea typeface="Arial"/>
                <a:cs typeface="Arial"/>
                <a:sym typeface="Arial"/>
              </a:rPr>
              <a:t>    לדעתם משפיע. </a:t>
            </a:r>
            <a:endParaRPr sz="1800" b="0" i="0" u="none" strike="noStrike" cap="none">
              <a:solidFill>
                <a:srgbClr val="435369"/>
              </a:solidFill>
              <a:latin typeface="Arial"/>
              <a:ea typeface="Arial"/>
              <a:cs typeface="Arial"/>
              <a:sym typeface="Arial"/>
            </a:endParaRPr>
          </a:p>
          <a:p>
            <a:pPr marL="9525" marR="0" lvl="0" indent="0" algn="r" rtl="1">
              <a:lnSpc>
                <a:spcPct val="122222"/>
              </a:lnSpc>
              <a:spcBef>
                <a:spcPts val="0"/>
              </a:spcBef>
              <a:spcAft>
                <a:spcPts val="0"/>
              </a:spcAft>
              <a:buNone/>
            </a:pPr>
            <a:r>
              <a:rPr lang="iw-IL" sz="1800" b="1" i="0" u="none" strike="noStrike" cap="none">
                <a:solidFill>
                  <a:srgbClr val="01AEFF"/>
                </a:solidFill>
                <a:latin typeface="Arial"/>
                <a:ea typeface="Arial"/>
                <a:cs typeface="Arial"/>
                <a:sym typeface="Arial"/>
              </a:rPr>
              <a:t>ג. </a:t>
            </a:r>
            <a:r>
              <a:rPr lang="iw-IL" sz="1800" b="0" i="0" u="none" strike="noStrike" cap="none">
                <a:solidFill>
                  <a:srgbClr val="435369"/>
                </a:solidFill>
                <a:latin typeface="Arial"/>
                <a:ea typeface="Arial"/>
                <a:cs typeface="Arial"/>
                <a:sym typeface="Arial"/>
              </a:rPr>
              <a:t>מראיינים את עובדי הניקיון בשכונה. </a:t>
            </a:r>
            <a:br>
              <a:rPr lang="iw-IL" sz="1800" b="0" i="0" u="none" strike="noStrike" cap="none">
                <a:solidFill>
                  <a:srgbClr val="435369"/>
                </a:solidFill>
                <a:latin typeface="Arial"/>
                <a:ea typeface="Arial"/>
                <a:cs typeface="Arial"/>
                <a:sym typeface="Arial"/>
              </a:rPr>
            </a:br>
            <a:endParaRPr sz="1800" b="0" i="0" u="none" strike="noStrike" cap="none">
              <a:solidFill>
                <a:srgbClr val="435369"/>
              </a:solidFill>
              <a:latin typeface="Arial"/>
              <a:ea typeface="Arial"/>
              <a:cs typeface="Arial"/>
              <a:sym typeface="Arial"/>
            </a:endParaRPr>
          </a:p>
          <a:p>
            <a:pPr marL="9525" marR="0" lvl="0" indent="0" algn="r" rtl="1">
              <a:lnSpc>
                <a:spcPct val="122222"/>
              </a:lnSpc>
              <a:spcBef>
                <a:spcPts val="0"/>
              </a:spcBef>
              <a:spcAft>
                <a:spcPts val="0"/>
              </a:spcAft>
              <a:buNone/>
            </a:pPr>
            <a:r>
              <a:rPr lang="iw-IL" sz="1800" b="0" i="0" u="none" strike="noStrike" cap="none">
                <a:solidFill>
                  <a:srgbClr val="435369"/>
                </a:solidFill>
                <a:latin typeface="Arial"/>
                <a:ea typeface="Arial"/>
                <a:cs typeface="Arial"/>
                <a:sym typeface="Arial"/>
              </a:rPr>
              <a:t>מסכמים עם תובנות והמלצות לשיפור רמת </a:t>
            </a:r>
            <a:br>
              <a:rPr lang="iw-IL" sz="1800" b="0" i="0" u="none" strike="noStrike" cap="none">
                <a:solidFill>
                  <a:srgbClr val="435369"/>
                </a:solidFill>
                <a:latin typeface="Arial"/>
                <a:ea typeface="Arial"/>
                <a:cs typeface="Arial"/>
                <a:sym typeface="Arial"/>
              </a:rPr>
            </a:br>
            <a:r>
              <a:rPr lang="iw-IL" sz="1800" b="0" i="0" u="none" strike="noStrike" cap="none">
                <a:solidFill>
                  <a:srgbClr val="435369"/>
                </a:solidFill>
                <a:latin typeface="Arial"/>
                <a:ea typeface="Arial"/>
                <a:cs typeface="Arial"/>
                <a:sym typeface="Arial"/>
              </a:rPr>
              <a:t>הניקיון של השכונה. </a:t>
            </a:r>
            <a:endParaRPr sz="1800" b="0" i="0" u="none" strike="noStrike" cap="none">
              <a:solidFill>
                <a:srgbClr val="435369"/>
              </a:solidFill>
              <a:latin typeface="Arial"/>
              <a:ea typeface="Arial"/>
              <a:cs typeface="Arial"/>
              <a:sym typeface="Arial"/>
            </a:endParaRPr>
          </a:p>
        </p:txBody>
      </p:sp>
      <p:sp>
        <p:nvSpPr>
          <p:cNvPr id="166" name="Google Shape;166;p19"/>
          <p:cNvSpPr txBox="1"/>
          <p:nvPr/>
        </p:nvSpPr>
        <p:spPr>
          <a:xfrm>
            <a:off x="0" y="330007"/>
            <a:ext cx="12192000" cy="618118"/>
          </a:xfrm>
          <a:prstGeom prst="rect">
            <a:avLst/>
          </a:prstGeom>
          <a:noFill/>
          <a:ln>
            <a:noFill/>
          </a:ln>
        </p:spPr>
        <p:txBody>
          <a:bodyPr spcFirstLastPara="1" wrap="square" lIns="121900" tIns="121900" rIns="121900" bIns="121900" anchor="t" anchorCtr="0">
            <a:noAutofit/>
          </a:bodyPr>
          <a:lstStyle/>
          <a:p>
            <a:pPr marL="0" marR="0" lvl="0" indent="0" algn="ctr" rtl="1">
              <a:lnSpc>
                <a:spcPct val="97500"/>
              </a:lnSpc>
              <a:spcBef>
                <a:spcPts val="0"/>
              </a:spcBef>
              <a:spcAft>
                <a:spcPts val="0"/>
              </a:spcAft>
              <a:buNone/>
            </a:pPr>
            <a:r>
              <a:rPr lang="iw-IL" sz="4000" b="1" i="0" u="none" strike="noStrike" cap="none">
                <a:solidFill>
                  <a:srgbClr val="435369"/>
                </a:solidFill>
                <a:latin typeface="Arial"/>
                <a:ea typeface="Arial"/>
                <a:cs typeface="Arial"/>
                <a:sym typeface="Arial"/>
              </a:rPr>
              <a:t>מרחב ציבורי נקי!</a:t>
            </a:r>
            <a:endParaRPr/>
          </a:p>
        </p:txBody>
      </p:sp>
      <p:sp>
        <p:nvSpPr>
          <p:cNvPr id="167" name="Google Shape;167;p19"/>
          <p:cNvSpPr/>
          <p:nvPr/>
        </p:nvSpPr>
        <p:spPr>
          <a:xfrm rot="10800000">
            <a:off x="4234542" y="954245"/>
            <a:ext cx="3722913" cy="72000"/>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168" name="Google Shape;168;p19"/>
          <p:cNvSpPr/>
          <p:nvPr/>
        </p:nvSpPr>
        <p:spPr>
          <a:xfrm>
            <a:off x="6984459" y="2544531"/>
            <a:ext cx="3995011" cy="1785104"/>
          </a:xfrm>
          <a:prstGeom prst="rect">
            <a:avLst/>
          </a:prstGeom>
          <a:noFill/>
          <a:ln>
            <a:noFill/>
          </a:ln>
        </p:spPr>
        <p:txBody>
          <a:bodyPr spcFirstLastPara="1" wrap="square" lIns="91425" tIns="45700" rIns="91425" bIns="45700" anchor="t" anchorCtr="0">
            <a:spAutoFit/>
          </a:bodyPr>
          <a:lstStyle/>
          <a:p>
            <a:pPr marL="9525" marR="0" lvl="0" indent="0" algn="r" rtl="1">
              <a:lnSpc>
                <a:spcPct val="122222"/>
              </a:lnSpc>
              <a:spcBef>
                <a:spcPts val="0"/>
              </a:spcBef>
              <a:spcAft>
                <a:spcPts val="0"/>
              </a:spcAft>
              <a:buNone/>
            </a:pPr>
            <a:r>
              <a:rPr lang="iw-IL" sz="1800" b="0" i="0" u="none" strike="noStrike" cap="none">
                <a:solidFill>
                  <a:srgbClr val="435369"/>
                </a:solidFill>
                <a:latin typeface="Arial"/>
                <a:ea typeface="Arial"/>
                <a:cs typeface="Arial"/>
                <a:sym typeface="Arial"/>
              </a:rPr>
              <a:t>חוקרים נתונים שמספרים מה אנחנו חושבים על רמת הניקיון של השכונה שלנו.  </a:t>
            </a:r>
            <a:br>
              <a:rPr lang="iw-IL" sz="1800" b="0" i="0" u="none" strike="noStrike" cap="none">
                <a:solidFill>
                  <a:srgbClr val="435369"/>
                </a:solidFill>
                <a:latin typeface="Arial"/>
                <a:ea typeface="Arial"/>
                <a:cs typeface="Arial"/>
                <a:sym typeface="Arial"/>
              </a:rPr>
            </a:br>
            <a:endParaRPr sz="1200" b="0" i="0" u="none" strike="noStrike" cap="none">
              <a:solidFill>
                <a:srgbClr val="435369"/>
              </a:solidFill>
              <a:latin typeface="Arial"/>
              <a:ea typeface="Arial"/>
              <a:cs typeface="Arial"/>
              <a:sym typeface="Arial"/>
            </a:endParaRPr>
          </a:p>
          <a:p>
            <a:pPr marL="9525" marR="0" lvl="0" indent="0" algn="r" rtl="1">
              <a:lnSpc>
                <a:spcPct val="122222"/>
              </a:lnSpc>
              <a:spcBef>
                <a:spcPts val="0"/>
              </a:spcBef>
              <a:spcAft>
                <a:spcPts val="0"/>
              </a:spcAft>
              <a:buNone/>
            </a:pPr>
            <a:r>
              <a:rPr lang="iw-IL" sz="1800" b="0" i="0" u="none" strike="noStrike" cap="none">
                <a:solidFill>
                  <a:srgbClr val="435369"/>
                </a:solidFill>
                <a:latin typeface="Arial"/>
                <a:ea typeface="Arial"/>
                <a:cs typeface="Arial"/>
                <a:sym typeface="Arial"/>
              </a:rPr>
              <a:t>מכירים את מי שדואג לניקיון של </a:t>
            </a:r>
            <a:br>
              <a:rPr lang="iw-IL" sz="1800" b="0" i="0" u="none" strike="noStrike" cap="none">
                <a:solidFill>
                  <a:srgbClr val="435369"/>
                </a:solidFill>
                <a:latin typeface="Arial"/>
                <a:ea typeface="Arial"/>
                <a:cs typeface="Arial"/>
                <a:sym typeface="Arial"/>
              </a:rPr>
            </a:br>
            <a:r>
              <a:rPr lang="iw-IL" sz="1800" b="0" i="0" u="none" strike="noStrike" cap="none">
                <a:solidFill>
                  <a:srgbClr val="435369"/>
                </a:solidFill>
                <a:latin typeface="Arial"/>
                <a:ea typeface="Arial"/>
                <a:cs typeface="Arial"/>
                <a:sym typeface="Arial"/>
              </a:rPr>
              <a:t>השכונה שלנו. </a:t>
            </a:r>
            <a:endParaRPr/>
          </a:p>
        </p:txBody>
      </p:sp>
      <p:grpSp>
        <p:nvGrpSpPr>
          <p:cNvPr id="169" name="Google Shape;169;p19"/>
          <p:cNvGrpSpPr/>
          <p:nvPr/>
        </p:nvGrpSpPr>
        <p:grpSpPr>
          <a:xfrm>
            <a:off x="10378680" y="1253671"/>
            <a:ext cx="1037185" cy="1039277"/>
            <a:chOff x="9720041" y="1782513"/>
            <a:chExt cx="1643173" cy="1646487"/>
          </a:xfrm>
        </p:grpSpPr>
        <p:sp>
          <p:nvSpPr>
            <p:cNvPr id="170" name="Google Shape;170;p19"/>
            <p:cNvSpPr/>
            <p:nvPr/>
          </p:nvSpPr>
          <p:spPr>
            <a:xfrm>
              <a:off x="9720041" y="1782513"/>
              <a:ext cx="1643173" cy="1646487"/>
            </a:xfrm>
            <a:prstGeom prst="ellipse">
              <a:avLst/>
            </a:prstGeom>
            <a:solidFill>
              <a:srgbClr val="01AEFF"/>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pic>
          <p:nvPicPr>
            <p:cNvPr id="171" name="Google Shape;171;p19"/>
            <p:cNvPicPr preferRelativeResize="0"/>
            <p:nvPr/>
          </p:nvPicPr>
          <p:blipFill rotWithShape="1">
            <a:blip r:embed="rId3">
              <a:alphaModFix/>
            </a:blip>
            <a:srcRect/>
            <a:stretch/>
          </p:blipFill>
          <p:spPr>
            <a:xfrm>
              <a:off x="10086279" y="2246900"/>
              <a:ext cx="910696" cy="910696"/>
            </a:xfrm>
            <a:prstGeom prst="rect">
              <a:avLst/>
            </a:prstGeom>
            <a:noFill/>
            <a:ln>
              <a:noFill/>
            </a:ln>
          </p:spPr>
        </p:pic>
      </p:grpSp>
      <p:sp>
        <p:nvSpPr>
          <p:cNvPr id="172" name="Google Shape;172;p19"/>
          <p:cNvSpPr/>
          <p:nvPr/>
        </p:nvSpPr>
        <p:spPr>
          <a:xfrm>
            <a:off x="9046264" y="1546796"/>
            <a:ext cx="1332416" cy="618118"/>
          </a:xfrm>
          <a:prstGeom prst="rect">
            <a:avLst/>
          </a:prstGeom>
          <a:noFill/>
          <a:ln>
            <a:noFill/>
          </a:ln>
        </p:spPr>
        <p:txBody>
          <a:bodyPr spcFirstLastPara="1" wrap="square" lIns="91425" tIns="45700" rIns="91425" bIns="45700" anchor="t" anchorCtr="0">
            <a:spAutoFit/>
          </a:bodyPr>
          <a:lstStyle/>
          <a:p>
            <a:pPr marL="44450" marR="0" lvl="0" indent="0" algn="r" rtl="1">
              <a:lnSpc>
                <a:spcPct val="100000"/>
              </a:lnSpc>
              <a:spcBef>
                <a:spcPts val="0"/>
              </a:spcBef>
              <a:spcAft>
                <a:spcPts val="0"/>
              </a:spcAft>
              <a:buNone/>
            </a:pPr>
            <a:r>
              <a:rPr lang="iw-IL" sz="2000" b="1" i="0" u="none" strike="noStrike" cap="none">
                <a:solidFill>
                  <a:srgbClr val="435369"/>
                </a:solidFill>
                <a:latin typeface="Arial"/>
                <a:ea typeface="Arial"/>
                <a:cs typeface="Arial"/>
                <a:sym typeface="Arial"/>
              </a:rPr>
              <a:t>מהלך </a:t>
            </a:r>
            <a:br>
              <a:rPr lang="iw-IL" sz="2000" b="1" i="0" u="none" strike="noStrike" cap="none">
                <a:solidFill>
                  <a:srgbClr val="435369"/>
                </a:solidFill>
                <a:latin typeface="Arial"/>
                <a:ea typeface="Arial"/>
                <a:cs typeface="Arial"/>
                <a:sym typeface="Arial"/>
              </a:rPr>
            </a:br>
            <a:r>
              <a:rPr lang="iw-IL" sz="2000" b="1" i="0" u="none" strike="noStrike" cap="none">
                <a:solidFill>
                  <a:srgbClr val="435369"/>
                </a:solidFill>
                <a:latin typeface="Arial"/>
                <a:ea typeface="Arial"/>
                <a:cs typeface="Arial"/>
                <a:sym typeface="Arial"/>
              </a:rPr>
              <a:t>הפעילות: </a:t>
            </a:r>
            <a:endParaRPr/>
          </a:p>
        </p:txBody>
      </p:sp>
      <p:grpSp>
        <p:nvGrpSpPr>
          <p:cNvPr id="173" name="Google Shape;173;p19"/>
          <p:cNvGrpSpPr/>
          <p:nvPr/>
        </p:nvGrpSpPr>
        <p:grpSpPr>
          <a:xfrm>
            <a:off x="4731419" y="1253976"/>
            <a:ext cx="1037185" cy="1039277"/>
            <a:chOff x="2923396" y="1782513"/>
            <a:chExt cx="1643173" cy="1646487"/>
          </a:xfrm>
        </p:grpSpPr>
        <p:sp>
          <p:nvSpPr>
            <p:cNvPr id="174" name="Google Shape;174;p19"/>
            <p:cNvSpPr/>
            <p:nvPr/>
          </p:nvSpPr>
          <p:spPr>
            <a:xfrm>
              <a:off x="2923396" y="1782513"/>
              <a:ext cx="1643173" cy="1646487"/>
            </a:xfrm>
            <a:prstGeom prst="ellipse">
              <a:avLst/>
            </a:prstGeom>
            <a:solidFill>
              <a:srgbClr val="01AEFF"/>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pic>
          <p:nvPicPr>
            <p:cNvPr id="175" name="Google Shape;175;p19"/>
            <p:cNvPicPr preferRelativeResize="0"/>
            <p:nvPr/>
          </p:nvPicPr>
          <p:blipFill rotWithShape="1">
            <a:blip r:embed="rId4">
              <a:alphaModFix/>
            </a:blip>
            <a:srcRect/>
            <a:stretch/>
          </p:blipFill>
          <p:spPr>
            <a:xfrm>
              <a:off x="3307941" y="2098769"/>
              <a:ext cx="874081" cy="996616"/>
            </a:xfrm>
            <a:prstGeom prst="rect">
              <a:avLst/>
            </a:prstGeom>
            <a:noFill/>
            <a:ln>
              <a:noFill/>
            </a:ln>
          </p:spPr>
        </p:pic>
      </p:grpSp>
      <p:sp>
        <p:nvSpPr>
          <p:cNvPr id="176" name="Google Shape;176;p19"/>
          <p:cNvSpPr/>
          <p:nvPr/>
        </p:nvSpPr>
        <p:spPr>
          <a:xfrm>
            <a:off x="3316278" y="1525461"/>
            <a:ext cx="1361380" cy="618118"/>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2000" b="1" i="0" u="none" strike="noStrike" cap="none">
                <a:solidFill>
                  <a:srgbClr val="435369"/>
                </a:solidFill>
                <a:latin typeface="Arial"/>
                <a:ea typeface="Arial"/>
                <a:cs typeface="Arial"/>
                <a:sym typeface="Arial"/>
              </a:rPr>
              <a:t>תוצר הפעילות: </a:t>
            </a:r>
            <a:endParaRPr/>
          </a:p>
        </p:txBody>
      </p:sp>
      <p:grpSp>
        <p:nvGrpSpPr>
          <p:cNvPr id="177" name="Google Shape;177;p19"/>
          <p:cNvGrpSpPr/>
          <p:nvPr/>
        </p:nvGrpSpPr>
        <p:grpSpPr>
          <a:xfrm>
            <a:off x="11023430" y="2531133"/>
            <a:ext cx="322524" cy="379656"/>
            <a:chOff x="8464855" y="6077239"/>
            <a:chExt cx="390254" cy="459384"/>
          </a:xfrm>
        </p:grpSpPr>
        <p:sp>
          <p:nvSpPr>
            <p:cNvPr id="178" name="Google Shape;178;p19"/>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79" name="Google Shape;179;p19"/>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1</a:t>
              </a:r>
              <a:endParaRPr sz="1867" b="1" i="0" u="none" strike="noStrike" cap="none">
                <a:solidFill>
                  <a:srgbClr val="435369"/>
                </a:solidFill>
                <a:latin typeface="Arial"/>
                <a:ea typeface="Arial"/>
                <a:cs typeface="Arial"/>
                <a:sym typeface="Arial"/>
              </a:endParaRPr>
            </a:p>
          </p:txBody>
        </p:sp>
      </p:grpSp>
      <p:grpSp>
        <p:nvGrpSpPr>
          <p:cNvPr id="180" name="Google Shape;180;p19"/>
          <p:cNvGrpSpPr/>
          <p:nvPr/>
        </p:nvGrpSpPr>
        <p:grpSpPr>
          <a:xfrm>
            <a:off x="11055698" y="3377538"/>
            <a:ext cx="322524" cy="379656"/>
            <a:chOff x="8464855" y="6077239"/>
            <a:chExt cx="390254" cy="459384"/>
          </a:xfrm>
        </p:grpSpPr>
        <p:sp>
          <p:nvSpPr>
            <p:cNvPr id="181" name="Google Shape;181;p19"/>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82" name="Google Shape;182;p19"/>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2</a:t>
              </a:r>
              <a:endParaRPr sz="1867" b="1" i="0" u="none" strike="noStrike" cap="none">
                <a:solidFill>
                  <a:srgbClr val="435369"/>
                </a:solidFill>
                <a:latin typeface="Arial"/>
                <a:ea typeface="Arial"/>
                <a:cs typeface="Arial"/>
                <a:sym typeface="Arial"/>
              </a:endParaRPr>
            </a:p>
          </p:txBody>
        </p:sp>
      </p:grpSp>
      <p:grpSp>
        <p:nvGrpSpPr>
          <p:cNvPr id="183" name="Google Shape;183;p19"/>
          <p:cNvGrpSpPr/>
          <p:nvPr/>
        </p:nvGrpSpPr>
        <p:grpSpPr>
          <a:xfrm>
            <a:off x="5250012" y="4750792"/>
            <a:ext cx="322524" cy="379656"/>
            <a:chOff x="8464855" y="6077239"/>
            <a:chExt cx="390254" cy="459384"/>
          </a:xfrm>
        </p:grpSpPr>
        <p:sp>
          <p:nvSpPr>
            <p:cNvPr id="184" name="Google Shape;184;p19"/>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85" name="Google Shape;185;p19"/>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2</a:t>
              </a:r>
              <a:endParaRPr sz="1867" b="1" i="0" u="none" strike="noStrike" cap="none">
                <a:solidFill>
                  <a:srgbClr val="435369"/>
                </a:solidFill>
                <a:latin typeface="Arial"/>
                <a:ea typeface="Arial"/>
                <a:cs typeface="Arial"/>
                <a:sym typeface="Arial"/>
              </a:endParaRPr>
            </a:p>
          </p:txBody>
        </p:sp>
      </p:grpSp>
      <p:grpSp>
        <p:nvGrpSpPr>
          <p:cNvPr id="186" name="Google Shape;186;p19"/>
          <p:cNvGrpSpPr/>
          <p:nvPr/>
        </p:nvGrpSpPr>
        <p:grpSpPr>
          <a:xfrm>
            <a:off x="5275773" y="2531133"/>
            <a:ext cx="322524" cy="379656"/>
            <a:chOff x="8464855" y="6077239"/>
            <a:chExt cx="390254" cy="459384"/>
          </a:xfrm>
        </p:grpSpPr>
        <p:sp>
          <p:nvSpPr>
            <p:cNvPr id="187" name="Google Shape;187;p19"/>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88" name="Google Shape;188;p19"/>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1</a:t>
              </a:r>
              <a:endParaRPr sz="1867" b="1" i="0" u="none" strike="noStrike" cap="none">
                <a:solidFill>
                  <a:srgbClr val="435369"/>
                </a:solidFill>
                <a:latin typeface="Arial"/>
                <a:ea typeface="Arial"/>
                <a:cs typeface="Arial"/>
                <a:sym typeface="Arial"/>
              </a:endParaRPr>
            </a:p>
          </p:txBody>
        </p:sp>
      </p:grpSp>
      <p:pic>
        <p:nvPicPr>
          <p:cNvPr id="189" name="Google Shape;189;p19"/>
          <p:cNvPicPr preferRelativeResize="0"/>
          <p:nvPr/>
        </p:nvPicPr>
        <p:blipFill rotWithShape="1">
          <a:blip r:embed="rId5">
            <a:alphaModFix/>
          </a:blip>
          <a:srcRect/>
          <a:stretch/>
        </p:blipFill>
        <p:spPr>
          <a:xfrm>
            <a:off x="5073316" y="6191766"/>
            <a:ext cx="743493" cy="379656"/>
          </a:xfrm>
          <a:prstGeom prst="rect">
            <a:avLst/>
          </a:prstGeom>
          <a:noFill/>
          <a:ln>
            <a:noFill/>
          </a:ln>
        </p:spPr>
      </p:pic>
      <p:pic>
        <p:nvPicPr>
          <p:cNvPr id="190" name="Google Shape;190;p19"/>
          <p:cNvPicPr preferRelativeResize="0"/>
          <p:nvPr/>
        </p:nvPicPr>
        <p:blipFill rotWithShape="1">
          <a:blip r:embed="rId6">
            <a:alphaModFix/>
          </a:blip>
          <a:srcRect/>
          <a:stretch/>
        </p:blipFill>
        <p:spPr>
          <a:xfrm>
            <a:off x="10828711" y="5645003"/>
            <a:ext cx="703658" cy="928478"/>
          </a:xfrm>
          <a:prstGeom prst="rect">
            <a:avLst/>
          </a:prstGeom>
          <a:noFill/>
          <a:ln>
            <a:noFill/>
          </a:ln>
        </p:spPr>
      </p:pic>
      <p:pic>
        <p:nvPicPr>
          <p:cNvPr id="191" name="Google Shape;191;p19"/>
          <p:cNvPicPr preferRelativeResize="0"/>
          <p:nvPr/>
        </p:nvPicPr>
        <p:blipFill rotWithShape="1">
          <a:blip r:embed="rId7">
            <a:alphaModFix/>
          </a:blip>
          <a:srcRect/>
          <a:stretch/>
        </p:blipFill>
        <p:spPr>
          <a:xfrm>
            <a:off x="1666240" y="124460"/>
            <a:ext cx="736600" cy="515620"/>
          </a:xfrm>
          <a:prstGeom prst="rect">
            <a:avLst/>
          </a:prstGeom>
          <a:noFill/>
          <a:ln>
            <a:noFill/>
          </a:ln>
        </p:spPr>
      </p:pic>
      <p:pic>
        <p:nvPicPr>
          <p:cNvPr id="192" name="Google Shape;192;p19"/>
          <p:cNvPicPr preferRelativeResize="0"/>
          <p:nvPr/>
        </p:nvPicPr>
        <p:blipFill rotWithShape="1">
          <a:blip r:embed="rId8">
            <a:alphaModFix/>
          </a:blip>
          <a:srcRect l="4869" t="9841"/>
          <a:stretch/>
        </p:blipFill>
        <p:spPr>
          <a:xfrm>
            <a:off x="-1568" y="0"/>
            <a:ext cx="1758146" cy="83312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193"/>
        <p:cNvGrpSpPr/>
        <p:nvPr/>
      </p:nvGrpSpPr>
      <p:grpSpPr>
        <a:xfrm>
          <a:off x="0" y="0"/>
          <a:ext cx="0" cy="0"/>
          <a:chOff x="0" y="0"/>
          <a:chExt cx="0" cy="0"/>
        </a:xfrm>
      </p:grpSpPr>
      <p:sp>
        <p:nvSpPr>
          <p:cNvPr id="194" name="Google Shape;194;p20"/>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95" name="Google Shape;195;p20"/>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96" name="Google Shape;196;p20"/>
          <p:cNvSpPr/>
          <p:nvPr/>
        </p:nvSpPr>
        <p:spPr>
          <a:xfrm>
            <a:off x="8506048" y="623052"/>
            <a:ext cx="3271788" cy="904858"/>
          </a:xfrm>
          <a:prstGeom prst="roundRect">
            <a:avLst>
              <a:gd name="adj" fmla="val 8732"/>
            </a:avLst>
          </a:prstGeom>
          <a:gradFill>
            <a:gsLst>
              <a:gs pos="0">
                <a:srgbClr val="01AEFF">
                  <a:alpha val="7843"/>
                </a:srgbClr>
              </a:gs>
              <a:gs pos="34000">
                <a:srgbClr val="01AEFF">
                  <a:alpha val="7843"/>
                </a:srgbClr>
              </a:gs>
              <a:gs pos="99000">
                <a:srgbClr val="01AEFF">
                  <a:alpha val="42745"/>
                </a:srgbClr>
              </a:gs>
              <a:gs pos="100000">
                <a:srgbClr val="01AEFF">
                  <a:alpha val="42745"/>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197" name="Google Shape;197;p20"/>
          <p:cNvPicPr preferRelativeResize="0"/>
          <p:nvPr/>
        </p:nvPicPr>
        <p:blipFill rotWithShape="1">
          <a:blip r:embed="rId2">
            <a:alphaModFix/>
          </a:blip>
          <a:srcRect t="35224" r="3757"/>
          <a:stretch/>
        </p:blipFill>
        <p:spPr>
          <a:xfrm>
            <a:off x="313916" y="2679719"/>
            <a:ext cx="7841761" cy="3038725"/>
          </a:xfrm>
          <a:prstGeom prst="rect">
            <a:avLst/>
          </a:prstGeom>
          <a:noFill/>
          <a:ln>
            <a:noFill/>
          </a:ln>
        </p:spPr>
      </p:pic>
      <p:sp>
        <p:nvSpPr>
          <p:cNvPr id="198" name="Google Shape;198;p20"/>
          <p:cNvSpPr txBox="1"/>
          <p:nvPr/>
        </p:nvSpPr>
        <p:spPr>
          <a:xfrm>
            <a:off x="5100588" y="6055833"/>
            <a:ext cx="3176095" cy="6272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500" b="0" i="0" u="sng" strike="noStrike" cap="none">
                <a:solidFill>
                  <a:srgbClr val="435369"/>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דוח מצב הסביבה בישראל 2017</a:t>
            </a:r>
            <a:endParaRPr sz="1500" b="0" i="0" u="none" strike="noStrike" cap="none">
              <a:solidFill>
                <a:srgbClr val="435369"/>
              </a:solidFill>
              <a:latin typeface="Arial"/>
              <a:ea typeface="Arial"/>
              <a:cs typeface="Arial"/>
              <a:sym typeface="Arial"/>
            </a:endParaRPr>
          </a:p>
        </p:txBody>
      </p:sp>
      <p:sp>
        <p:nvSpPr>
          <p:cNvPr id="199" name="Google Shape;199;p20"/>
          <p:cNvSpPr txBox="1"/>
          <p:nvPr/>
        </p:nvSpPr>
        <p:spPr>
          <a:xfrm>
            <a:off x="8431615" y="682813"/>
            <a:ext cx="3271788" cy="845097"/>
          </a:xfrm>
          <a:prstGeom prst="rect">
            <a:avLst/>
          </a:prstGeom>
          <a:noFill/>
          <a:ln>
            <a:noFill/>
          </a:ln>
        </p:spPr>
        <p:txBody>
          <a:bodyPr spcFirstLastPara="1" wrap="square" lIns="121900" tIns="121900" rIns="121900" bIns="121900" anchor="t" anchorCtr="0">
            <a:noAutofit/>
          </a:bodyPr>
          <a:lstStyle/>
          <a:p>
            <a:pPr marL="0" marR="0" lvl="0" indent="0" algn="r" rtl="1">
              <a:lnSpc>
                <a:spcPct val="115789"/>
              </a:lnSpc>
              <a:spcBef>
                <a:spcPts val="0"/>
              </a:spcBef>
              <a:spcAft>
                <a:spcPts val="0"/>
              </a:spcAft>
              <a:buNone/>
            </a:pPr>
            <a:r>
              <a:rPr lang="iw-IL" sz="1900" b="0" i="0" u="none" strike="noStrike" cap="none">
                <a:solidFill>
                  <a:srgbClr val="435369"/>
                </a:solidFill>
                <a:latin typeface="Arial"/>
                <a:ea typeface="Arial"/>
                <a:cs typeface="Arial"/>
                <a:sym typeface="Arial"/>
              </a:rPr>
              <a:t>למה אנחנו לא מרוצים מרמת הניקיון באזור המגורים שלנו? </a:t>
            </a:r>
            <a:endParaRPr sz="1900" b="0" i="0" u="none" strike="noStrike" cap="none">
              <a:solidFill>
                <a:srgbClr val="435369"/>
              </a:solidFill>
              <a:latin typeface="Arial"/>
              <a:ea typeface="Arial"/>
              <a:cs typeface="Arial"/>
              <a:sym typeface="Arial"/>
            </a:endParaRPr>
          </a:p>
        </p:txBody>
      </p:sp>
      <p:sp>
        <p:nvSpPr>
          <p:cNvPr id="200" name="Google Shape;200;p20"/>
          <p:cNvSpPr/>
          <p:nvPr/>
        </p:nvSpPr>
        <p:spPr>
          <a:xfrm>
            <a:off x="8506048" y="1751194"/>
            <a:ext cx="3271788" cy="4626255"/>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01" name="Google Shape;201;p20"/>
          <p:cNvSpPr txBox="1"/>
          <p:nvPr/>
        </p:nvSpPr>
        <p:spPr>
          <a:xfrm>
            <a:off x="3753295" y="483698"/>
            <a:ext cx="4494531" cy="419470"/>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1" i="0" u="none" strike="noStrike" cap="none">
                <a:solidFill>
                  <a:srgbClr val="435369"/>
                </a:solidFill>
                <a:latin typeface="Arial"/>
                <a:ea typeface="Arial"/>
                <a:cs typeface="Arial"/>
                <a:sym typeface="Arial"/>
              </a:rPr>
              <a:t>מדד שביעות רצון מהניקיון באזור המגורים</a:t>
            </a:r>
            <a:endParaRPr sz="1600" b="1" i="0" u="none" strike="noStrike" cap="none">
              <a:solidFill>
                <a:srgbClr val="435369"/>
              </a:solidFill>
              <a:latin typeface="Arial"/>
              <a:ea typeface="Arial"/>
              <a:cs typeface="Arial"/>
              <a:sym typeface="Arial"/>
            </a:endParaRPr>
          </a:p>
        </p:txBody>
      </p:sp>
      <p:sp>
        <p:nvSpPr>
          <p:cNvPr id="202" name="Google Shape;202;p20"/>
          <p:cNvSpPr txBox="1"/>
          <p:nvPr/>
        </p:nvSpPr>
        <p:spPr>
          <a:xfrm>
            <a:off x="164042" y="747318"/>
            <a:ext cx="8091375" cy="1197831"/>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0" i="0" u="none" strike="noStrike" cap="none">
                <a:solidFill>
                  <a:srgbClr val="435369"/>
                </a:solidFill>
                <a:latin typeface="Arial"/>
                <a:ea typeface="Arial"/>
                <a:cs typeface="Arial"/>
                <a:sym typeface="Arial"/>
              </a:rPr>
              <a:t>המדד מתייחס לתנאים הפיזיים ולהיבטים תברואתיים, ומשקף את רמת החיים החומרית ואת איכות החיים הסובייקטיבית של הפרט. המדד מבוסס על שאלה המופיעה בשאלון הגרעין בסקר החברתי החל משנת 2002. השאלה בסקרים החברתיים מופנית לכלל האוכלוסיה מגיל 20 ומעלה. </a:t>
            </a:r>
            <a:endParaRPr sz="1600" b="0" i="0" u="none" strike="noStrike" cap="none">
              <a:solidFill>
                <a:srgbClr val="435369"/>
              </a:solidFill>
              <a:latin typeface="Arial"/>
              <a:ea typeface="Arial"/>
              <a:cs typeface="Arial"/>
              <a:sym typeface="Arial"/>
            </a:endParaRPr>
          </a:p>
        </p:txBody>
      </p:sp>
      <p:sp>
        <p:nvSpPr>
          <p:cNvPr id="203" name="Google Shape;203;p20"/>
          <p:cNvSpPr txBox="1"/>
          <p:nvPr/>
        </p:nvSpPr>
        <p:spPr>
          <a:xfrm>
            <a:off x="2750790" y="2087449"/>
            <a:ext cx="5504627" cy="844771"/>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1" i="0" u="none" strike="noStrike" cap="none">
                <a:solidFill>
                  <a:srgbClr val="435369"/>
                </a:solidFill>
                <a:latin typeface="Arial"/>
                <a:ea typeface="Arial"/>
                <a:cs typeface="Arial"/>
                <a:sym typeface="Arial"/>
              </a:rPr>
              <a:t>תרשים שביעות רצון* מהניקיון באזור המגורים 2014 - 2002</a:t>
            </a:r>
            <a:endParaRPr sz="1600" b="1" i="0" u="none" strike="noStrike" cap="none">
              <a:solidFill>
                <a:srgbClr val="435369"/>
              </a:solidFill>
              <a:latin typeface="Arial"/>
              <a:ea typeface="Arial"/>
              <a:cs typeface="Arial"/>
              <a:sym typeface="Arial"/>
            </a:endParaRPr>
          </a:p>
        </p:txBody>
      </p:sp>
      <p:grpSp>
        <p:nvGrpSpPr>
          <p:cNvPr id="204" name="Google Shape;204;p20"/>
          <p:cNvGrpSpPr/>
          <p:nvPr/>
        </p:nvGrpSpPr>
        <p:grpSpPr>
          <a:xfrm>
            <a:off x="320756" y="2679719"/>
            <a:ext cx="7837205" cy="3036347"/>
            <a:chOff x="267591" y="2608469"/>
            <a:chExt cx="7837205" cy="3036347"/>
          </a:xfrm>
        </p:grpSpPr>
        <p:pic>
          <p:nvPicPr>
            <p:cNvPr id="205" name="Google Shape;205;p20"/>
            <p:cNvPicPr preferRelativeResize="0"/>
            <p:nvPr/>
          </p:nvPicPr>
          <p:blipFill rotWithShape="1">
            <a:blip r:embed="rId4">
              <a:alphaModFix/>
            </a:blip>
            <a:srcRect/>
            <a:stretch/>
          </p:blipFill>
          <p:spPr>
            <a:xfrm rot="-5400000">
              <a:off x="267591" y="2608469"/>
              <a:ext cx="293148" cy="293148"/>
            </a:xfrm>
            <a:prstGeom prst="rect">
              <a:avLst/>
            </a:prstGeom>
            <a:noFill/>
            <a:ln>
              <a:noFill/>
            </a:ln>
          </p:spPr>
        </p:pic>
        <p:pic>
          <p:nvPicPr>
            <p:cNvPr id="206" name="Google Shape;206;p20"/>
            <p:cNvPicPr preferRelativeResize="0"/>
            <p:nvPr/>
          </p:nvPicPr>
          <p:blipFill rotWithShape="1">
            <a:blip r:embed="rId4">
              <a:alphaModFix/>
            </a:blip>
            <a:srcRect/>
            <a:stretch/>
          </p:blipFill>
          <p:spPr>
            <a:xfrm>
              <a:off x="7801015" y="2608469"/>
              <a:ext cx="293148" cy="293148"/>
            </a:xfrm>
            <a:prstGeom prst="rect">
              <a:avLst/>
            </a:prstGeom>
            <a:noFill/>
            <a:ln>
              <a:noFill/>
            </a:ln>
          </p:spPr>
        </p:pic>
        <p:pic>
          <p:nvPicPr>
            <p:cNvPr id="207" name="Google Shape;207;p20"/>
            <p:cNvPicPr preferRelativeResize="0"/>
            <p:nvPr/>
          </p:nvPicPr>
          <p:blipFill rotWithShape="1">
            <a:blip r:embed="rId4">
              <a:alphaModFix/>
            </a:blip>
            <a:srcRect/>
            <a:stretch/>
          </p:blipFill>
          <p:spPr>
            <a:xfrm rot="10800000">
              <a:off x="267591" y="5351668"/>
              <a:ext cx="293148" cy="293148"/>
            </a:xfrm>
            <a:prstGeom prst="rect">
              <a:avLst/>
            </a:prstGeom>
            <a:noFill/>
            <a:ln>
              <a:noFill/>
            </a:ln>
          </p:spPr>
        </p:pic>
        <p:pic>
          <p:nvPicPr>
            <p:cNvPr id="208" name="Google Shape;208;p20"/>
            <p:cNvPicPr preferRelativeResize="0"/>
            <p:nvPr/>
          </p:nvPicPr>
          <p:blipFill rotWithShape="1">
            <a:blip r:embed="rId4">
              <a:alphaModFix/>
            </a:blip>
            <a:srcRect/>
            <a:stretch/>
          </p:blipFill>
          <p:spPr>
            <a:xfrm rot="5400000">
              <a:off x="7811648" y="5351666"/>
              <a:ext cx="293148" cy="293148"/>
            </a:xfrm>
            <a:prstGeom prst="rect">
              <a:avLst/>
            </a:prstGeom>
            <a:noFill/>
            <a:ln>
              <a:noFill/>
            </a:ln>
          </p:spPr>
        </p:pic>
      </p:grpSp>
      <p:pic>
        <p:nvPicPr>
          <p:cNvPr id="209" name="Google Shape;209;p20"/>
          <p:cNvPicPr preferRelativeResize="0"/>
          <p:nvPr/>
        </p:nvPicPr>
        <p:blipFill rotWithShape="1">
          <a:blip r:embed="rId5">
            <a:alphaModFix/>
          </a:blip>
          <a:srcRect/>
          <a:stretch/>
        </p:blipFill>
        <p:spPr>
          <a:xfrm>
            <a:off x="1666240" y="124460"/>
            <a:ext cx="736600" cy="515620"/>
          </a:xfrm>
          <a:prstGeom prst="rect">
            <a:avLst/>
          </a:prstGeom>
          <a:noFill/>
          <a:ln>
            <a:noFill/>
          </a:ln>
        </p:spPr>
      </p:pic>
      <p:pic>
        <p:nvPicPr>
          <p:cNvPr id="210" name="Google Shape;210;p20"/>
          <p:cNvPicPr preferRelativeResize="0"/>
          <p:nvPr/>
        </p:nvPicPr>
        <p:blipFill rotWithShape="1">
          <a:blip r:embed="rId6">
            <a:alphaModFix/>
          </a:blip>
          <a:srcRect l="4869" t="9841"/>
          <a:stretch/>
        </p:blipFill>
        <p:spPr>
          <a:xfrm>
            <a:off x="-1568" y="0"/>
            <a:ext cx="1758146" cy="83312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7"/>
        <p:cNvGrpSpPr/>
        <p:nvPr/>
      </p:nvGrpSpPr>
      <p:grpSpPr>
        <a:xfrm>
          <a:off x="0" y="0"/>
          <a:ext cx="0" cy="0"/>
          <a:chOff x="0" y="0"/>
          <a:chExt cx="0" cy="0"/>
        </a:xfrm>
      </p:grpSpPr>
      <p:pic>
        <p:nvPicPr>
          <p:cNvPr id="8" name="Google Shape;8;p9"/>
          <p:cNvPicPr preferRelativeResize="0"/>
          <p:nvPr/>
        </p:nvPicPr>
        <p:blipFill>
          <a:blip r:embed="rId2" cstate="screen">
            <a:extLst>
              <a:ext uri="{28A0092B-C50C-407E-A947-70E740481C1C}">
                <a14:useLocalDpi xmlns:a14="http://schemas.microsoft.com/office/drawing/2010/main"/>
              </a:ext>
            </a:extLst>
          </a:blip>
          <a:srcRect t="25805" b="25805"/>
          <a:stretch/>
        </p:blipFill>
        <p:spPr>
          <a:xfrm>
            <a:off x="0" y="2432773"/>
            <a:ext cx="12193457" cy="4425227"/>
          </a:xfrm>
          <a:prstGeom prst="rect">
            <a:avLst/>
          </a:prstGeom>
          <a:noFill/>
          <a:ln>
            <a:noFill/>
          </a:ln>
        </p:spPr>
      </p:pic>
      <p:sp>
        <p:nvSpPr>
          <p:cNvPr id="9" name="Google Shape;9;p9"/>
          <p:cNvSpPr/>
          <p:nvPr/>
        </p:nvSpPr>
        <p:spPr>
          <a:xfrm>
            <a:off x="1807029" y="416560"/>
            <a:ext cx="8730343" cy="1887656"/>
          </a:xfrm>
          <a:prstGeom prst="rect">
            <a:avLst/>
          </a:prstGeom>
          <a:noFill/>
          <a:ln>
            <a:noFill/>
          </a:ln>
        </p:spPr>
        <p:txBody>
          <a:bodyPr spcFirstLastPara="1" wrap="square" lIns="91425" tIns="45700" rIns="91425" bIns="45700" anchor="t" anchorCtr="0">
            <a:spAutoFit/>
          </a:bodyPr>
          <a:lstStyle/>
          <a:p>
            <a:pPr marL="0" marR="0" lvl="0" indent="0" algn="ctr" rtl="1">
              <a:lnSpc>
                <a:spcPts val="7000"/>
              </a:lnSpc>
              <a:spcBef>
                <a:spcPts val="0"/>
              </a:spcBef>
              <a:spcAft>
                <a:spcPts val="0"/>
              </a:spcAft>
              <a:buNone/>
            </a:pPr>
            <a:r>
              <a:rPr lang="iw-IL" sz="6600" b="0" i="0" u="none" strike="noStrike" cap="none" dirty="0">
                <a:solidFill>
                  <a:srgbClr val="36C1FF"/>
                </a:solidFill>
                <a:latin typeface="Arial"/>
                <a:ea typeface="Arial"/>
                <a:cs typeface="Arial"/>
                <a:sym typeface="Arial"/>
              </a:rPr>
              <a:t>איך שומרים על</a:t>
            </a:r>
            <a:endParaRPr dirty="0"/>
          </a:p>
          <a:p>
            <a:pPr marL="0" marR="0" lvl="0" indent="0" algn="ctr" rtl="1">
              <a:lnSpc>
                <a:spcPts val="7000"/>
              </a:lnSpc>
              <a:spcBef>
                <a:spcPts val="0"/>
              </a:spcBef>
              <a:spcAft>
                <a:spcPts val="0"/>
              </a:spcAft>
              <a:buNone/>
            </a:pPr>
            <a:r>
              <a:rPr lang="iw-IL" sz="9000" b="1" i="0" u="none" strike="noStrike" cap="none" dirty="0">
                <a:solidFill>
                  <a:srgbClr val="36C1FF"/>
                </a:solidFill>
                <a:latin typeface="Arial"/>
                <a:ea typeface="Arial"/>
                <a:cs typeface="Arial"/>
                <a:sym typeface="Arial"/>
              </a:rPr>
              <a:t>מרחב ציבורי נקי?</a:t>
            </a:r>
            <a:endParaRPr dirty="0"/>
          </a:p>
        </p:txBody>
      </p:sp>
      <p:sp>
        <p:nvSpPr>
          <p:cNvPr id="10" name="Google Shape;10;p9"/>
          <p:cNvSpPr/>
          <p:nvPr/>
        </p:nvSpPr>
        <p:spPr>
          <a:xfrm>
            <a:off x="10184656" y="6174059"/>
            <a:ext cx="1937782" cy="534762"/>
          </a:xfrm>
          <a:prstGeom prst="rect">
            <a:avLst/>
          </a:prstGeom>
          <a:noFill/>
          <a:ln>
            <a:noFill/>
          </a:ln>
        </p:spPr>
        <p:txBody>
          <a:bodyPr spcFirstLastPara="1" wrap="square" lIns="91425" tIns="45700" rIns="91425" bIns="45700" anchor="t" anchorCtr="0">
            <a:spAutoFit/>
          </a:bodyPr>
          <a:lstStyle/>
          <a:p>
            <a:pPr marL="0" marR="0" lvl="0" indent="0" algn="r" rtl="1">
              <a:lnSpc>
                <a:spcPct val="190000"/>
              </a:lnSpc>
              <a:spcBef>
                <a:spcPts val="0"/>
              </a:spcBef>
              <a:spcAft>
                <a:spcPts val="0"/>
              </a:spcAft>
              <a:buNone/>
            </a:pPr>
            <a:r>
              <a:rPr lang="iw-IL" sz="2000" b="1" i="0" u="none" strike="noStrike" cap="none" dirty="0">
                <a:solidFill>
                  <a:schemeClr val="lt1"/>
                </a:solidFill>
                <a:latin typeface="Arial"/>
                <a:ea typeface="Arial"/>
                <a:cs typeface="Arial"/>
                <a:sym typeface="Arial"/>
              </a:rPr>
              <a:t>יחידה  05</a:t>
            </a:r>
            <a:endParaRPr dirty="0"/>
          </a:p>
        </p:txBody>
      </p:sp>
      <p:sp>
        <p:nvSpPr>
          <p:cNvPr id="11" name="Google Shape;11;p9"/>
          <p:cNvSpPr/>
          <p:nvPr/>
        </p:nvSpPr>
        <p:spPr>
          <a:xfrm rot="10800000">
            <a:off x="-1457" y="2432773"/>
            <a:ext cx="12191999" cy="143069"/>
          </a:xfrm>
          <a:prstGeom prst="rect">
            <a:avLst/>
          </a:prstGeom>
          <a:gradFill>
            <a:gsLst>
              <a:gs pos="0">
                <a:srgbClr val="01AEFF">
                  <a:alpha val="23921"/>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12" name="Google Shape;12;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13" name="Google Shape;13;p9"/>
          <p:cNvPicPr preferRelativeResize="0"/>
          <p:nvPr/>
        </p:nvPicPr>
        <p:blipFill rotWithShape="1">
          <a:blip r:embed="rId4"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2880116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14"/>
        <p:cNvGrpSpPr/>
        <p:nvPr/>
      </p:nvGrpSpPr>
      <p:grpSpPr>
        <a:xfrm>
          <a:off x="0" y="0"/>
          <a:ext cx="0" cy="0"/>
          <a:chOff x="0" y="0"/>
          <a:chExt cx="0" cy="0"/>
        </a:xfrm>
      </p:grpSpPr>
      <p:sp>
        <p:nvSpPr>
          <p:cNvPr id="15" name="Google Shape;15;p10"/>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6" name="Google Shape;16;p10"/>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7" name="Google Shape;17;p10"/>
          <p:cNvSpPr/>
          <p:nvPr/>
        </p:nvSpPr>
        <p:spPr>
          <a:xfrm>
            <a:off x="5292476" y="4466913"/>
            <a:ext cx="6396351" cy="466595"/>
          </a:xfrm>
          <a:prstGeom prst="roundRect">
            <a:avLst>
              <a:gd name="adj" fmla="val 8732"/>
            </a:avLst>
          </a:prstGeom>
          <a:gradFill>
            <a:gsLst>
              <a:gs pos="0">
                <a:srgbClr val="01AEFF">
                  <a:alpha val="7843"/>
                </a:srgbClr>
              </a:gs>
              <a:gs pos="34000">
                <a:srgbClr val="01AEFF">
                  <a:alpha val="7843"/>
                </a:srgbClr>
              </a:gs>
              <a:gs pos="99000">
                <a:srgbClr val="01AEFF">
                  <a:alpha val="42745"/>
                </a:srgbClr>
              </a:gs>
              <a:gs pos="100000">
                <a:srgbClr val="01AEFF">
                  <a:alpha val="42745"/>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18" name="Google Shape;18;p10"/>
          <p:cNvPicPr preferRelativeResize="0"/>
          <p:nvPr/>
        </p:nvPicPr>
        <p:blipFill rotWithShape="1">
          <a:blip r:embed="rId2">
            <a:alphaModFix/>
          </a:blip>
          <a:srcRect t="13242"/>
          <a:stretch/>
        </p:blipFill>
        <p:spPr>
          <a:xfrm>
            <a:off x="5292477" y="1212797"/>
            <a:ext cx="6377099" cy="3066283"/>
          </a:xfrm>
          <a:prstGeom prst="rect">
            <a:avLst/>
          </a:prstGeom>
          <a:noFill/>
          <a:ln>
            <a:noFill/>
          </a:ln>
        </p:spPr>
      </p:pic>
      <p:sp>
        <p:nvSpPr>
          <p:cNvPr id="19" name="Google Shape;19;p10"/>
          <p:cNvSpPr txBox="1"/>
          <p:nvPr/>
        </p:nvSpPr>
        <p:spPr>
          <a:xfrm>
            <a:off x="4763388" y="4466913"/>
            <a:ext cx="6956395" cy="466595"/>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750" b="0" i="0" u="none" strike="noStrike" cap="none">
                <a:solidFill>
                  <a:srgbClr val="435369"/>
                </a:solidFill>
                <a:latin typeface="Arial"/>
                <a:ea typeface="Arial"/>
                <a:cs typeface="Arial"/>
                <a:sym typeface="Arial"/>
              </a:rPr>
              <a:t>נסו להסביר למה הירושלמים חושבים שירושלים לא מספיק נקייה? </a:t>
            </a:r>
            <a:endParaRPr sz="1750" b="0" i="0" u="none" strike="noStrike" cap="none">
              <a:solidFill>
                <a:srgbClr val="435369"/>
              </a:solidFill>
              <a:latin typeface="Arial"/>
              <a:ea typeface="Arial"/>
              <a:cs typeface="Arial"/>
              <a:sym typeface="Arial"/>
            </a:endParaRPr>
          </a:p>
        </p:txBody>
      </p:sp>
      <p:sp>
        <p:nvSpPr>
          <p:cNvPr id="20" name="Google Shape;20;p10"/>
          <p:cNvSpPr txBox="1"/>
          <p:nvPr/>
        </p:nvSpPr>
        <p:spPr>
          <a:xfrm>
            <a:off x="5325776" y="490727"/>
            <a:ext cx="6394007" cy="982754"/>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1" i="0" u="none" strike="noStrike" cap="none">
                <a:solidFill>
                  <a:srgbClr val="435369"/>
                </a:solidFill>
                <a:latin typeface="Arial"/>
                <a:ea typeface="Arial"/>
                <a:cs typeface="Arial"/>
                <a:sym typeface="Arial"/>
              </a:rPr>
              <a:t>תרשים </a:t>
            </a:r>
            <a:r>
              <a:rPr lang="iw-IL" sz="1600" b="0" i="0" u="none" strike="noStrike" cap="none">
                <a:solidFill>
                  <a:srgbClr val="435369"/>
                </a:solidFill>
                <a:latin typeface="Arial"/>
                <a:ea typeface="Arial"/>
                <a:cs typeface="Arial"/>
                <a:sym typeface="Arial"/>
              </a:rPr>
              <a:t>שביעות רצון מהניקיון באזור המגורים, לפי ערים גדולות, 2013</a:t>
            </a:r>
            <a:endParaRPr sz="1600" b="0" i="0" u="none" strike="noStrike" cap="none">
              <a:solidFill>
                <a:srgbClr val="435369"/>
              </a:solidFill>
              <a:latin typeface="Arial"/>
              <a:ea typeface="Arial"/>
              <a:cs typeface="Arial"/>
              <a:sym typeface="Arial"/>
            </a:endParaRPr>
          </a:p>
        </p:txBody>
      </p:sp>
      <p:sp>
        <p:nvSpPr>
          <p:cNvPr id="21" name="Google Shape;21;p10"/>
          <p:cNvSpPr/>
          <p:nvPr/>
        </p:nvSpPr>
        <p:spPr>
          <a:xfrm>
            <a:off x="5292476" y="5085487"/>
            <a:ext cx="6391488" cy="1570414"/>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22" name="Google Shape;22;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92371" y="4477587"/>
            <a:ext cx="1906473" cy="2167681"/>
          </a:xfrm>
          <a:prstGeom prst="rect">
            <a:avLst/>
          </a:prstGeom>
          <a:noFill/>
          <a:ln>
            <a:noFill/>
          </a:ln>
        </p:spPr>
      </p:pic>
      <p:grpSp>
        <p:nvGrpSpPr>
          <p:cNvPr id="23" name="Google Shape;23;p10"/>
          <p:cNvGrpSpPr/>
          <p:nvPr/>
        </p:nvGrpSpPr>
        <p:grpSpPr>
          <a:xfrm>
            <a:off x="5292477" y="1206498"/>
            <a:ext cx="6391487" cy="3083214"/>
            <a:chOff x="267591" y="2565937"/>
            <a:chExt cx="6391487" cy="3083214"/>
          </a:xfrm>
        </p:grpSpPr>
        <p:pic>
          <p:nvPicPr>
            <p:cNvPr id="24" name="Google Shape;24;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267591" y="2565937"/>
              <a:ext cx="293148" cy="293148"/>
            </a:xfrm>
            <a:prstGeom prst="rect">
              <a:avLst/>
            </a:prstGeom>
            <a:noFill/>
            <a:ln>
              <a:noFill/>
            </a:ln>
          </p:spPr>
        </p:pic>
        <p:pic>
          <p:nvPicPr>
            <p:cNvPr id="25" name="Google Shape;25;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65930" y="2565937"/>
              <a:ext cx="293148" cy="293148"/>
            </a:xfrm>
            <a:prstGeom prst="rect">
              <a:avLst/>
            </a:prstGeom>
            <a:noFill/>
            <a:ln>
              <a:noFill/>
            </a:ln>
          </p:spPr>
        </p:pic>
        <p:pic>
          <p:nvPicPr>
            <p:cNvPr id="26" name="Google Shape;26;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267591" y="5351668"/>
              <a:ext cx="293148" cy="293148"/>
            </a:xfrm>
            <a:prstGeom prst="rect">
              <a:avLst/>
            </a:prstGeom>
            <a:noFill/>
            <a:ln>
              <a:noFill/>
            </a:ln>
          </p:spPr>
        </p:pic>
        <p:pic>
          <p:nvPicPr>
            <p:cNvPr id="27" name="Google Shape;27;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6355297" y="5356003"/>
              <a:ext cx="293148" cy="293148"/>
            </a:xfrm>
            <a:prstGeom prst="rect">
              <a:avLst/>
            </a:prstGeom>
            <a:noFill/>
            <a:ln>
              <a:noFill/>
            </a:ln>
          </p:spPr>
        </p:pic>
      </p:grpSp>
      <p:grpSp>
        <p:nvGrpSpPr>
          <p:cNvPr id="28" name="Google Shape;28;p10"/>
          <p:cNvGrpSpPr/>
          <p:nvPr/>
        </p:nvGrpSpPr>
        <p:grpSpPr>
          <a:xfrm>
            <a:off x="532964" y="212732"/>
            <a:ext cx="4645523" cy="4059669"/>
            <a:chOff x="7066369" y="233999"/>
            <a:chExt cx="4645523" cy="4059669"/>
          </a:xfrm>
        </p:grpSpPr>
        <p:pic>
          <p:nvPicPr>
            <p:cNvPr id="29" name="Google Shape;29;p10"/>
            <p:cNvPicPr preferRelativeResize="0"/>
            <p:nvPr/>
          </p:nvPicPr>
          <p:blipFill rotWithShape="1">
            <a:blip r:embed="rId5">
              <a:alphaModFix/>
            </a:blip>
            <a:srcRect t="15452"/>
            <a:stretch/>
          </p:blipFill>
          <p:spPr>
            <a:xfrm>
              <a:off x="7080757" y="1216752"/>
              <a:ext cx="4459214" cy="3066283"/>
            </a:xfrm>
            <a:prstGeom prst="rect">
              <a:avLst/>
            </a:prstGeom>
            <a:noFill/>
            <a:ln>
              <a:noFill/>
            </a:ln>
          </p:spPr>
        </p:pic>
        <p:sp>
          <p:nvSpPr>
            <p:cNvPr id="30" name="Google Shape;30;p10"/>
            <p:cNvSpPr txBox="1"/>
            <p:nvPr/>
          </p:nvSpPr>
          <p:spPr>
            <a:xfrm>
              <a:off x="7081284" y="233999"/>
              <a:ext cx="4630608" cy="982754"/>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1" i="0" u="none" strike="noStrike" cap="none">
                  <a:solidFill>
                    <a:srgbClr val="435369"/>
                  </a:solidFill>
                  <a:latin typeface="Arial"/>
                  <a:ea typeface="Arial"/>
                  <a:cs typeface="Arial"/>
                  <a:sym typeface="Arial"/>
                </a:rPr>
                <a:t>תרשים </a:t>
              </a:r>
              <a:r>
                <a:rPr lang="iw-IL" sz="1600" b="0" i="0" u="none" strike="noStrike" cap="none">
                  <a:solidFill>
                    <a:srgbClr val="435369"/>
                  </a:solidFill>
                  <a:latin typeface="Arial"/>
                  <a:ea typeface="Arial"/>
                  <a:cs typeface="Arial"/>
                  <a:sym typeface="Arial"/>
                </a:rPr>
                <a:t>שביעות רצון </a:t>
              </a:r>
              <a:br>
                <a:rPr lang="iw-IL" sz="1600" b="0" i="0" u="none" strike="noStrike" cap="none">
                  <a:solidFill>
                    <a:srgbClr val="435369"/>
                  </a:solidFill>
                  <a:latin typeface="Arial"/>
                  <a:ea typeface="Arial"/>
                  <a:cs typeface="Arial"/>
                  <a:sym typeface="Arial"/>
                </a:rPr>
              </a:br>
              <a:r>
                <a:rPr lang="iw-IL" sz="1600" b="0" i="0" u="none" strike="noStrike" cap="none">
                  <a:solidFill>
                    <a:srgbClr val="435369"/>
                  </a:solidFill>
                  <a:latin typeface="Arial"/>
                  <a:ea typeface="Arial"/>
                  <a:cs typeface="Arial"/>
                  <a:sym typeface="Arial"/>
                </a:rPr>
                <a:t>משירותי איסוף האשפה </a:t>
              </a:r>
              <a:br>
                <a:rPr lang="iw-IL" sz="1600" b="0" i="0" u="none" strike="noStrike" cap="none">
                  <a:solidFill>
                    <a:srgbClr val="435369"/>
                  </a:solidFill>
                  <a:latin typeface="Arial"/>
                  <a:ea typeface="Arial"/>
                  <a:cs typeface="Arial"/>
                  <a:sym typeface="Arial"/>
                </a:rPr>
              </a:br>
              <a:r>
                <a:rPr lang="iw-IL" sz="1600" b="0" i="0" u="none" strike="noStrike" cap="none">
                  <a:solidFill>
                    <a:srgbClr val="435369"/>
                  </a:solidFill>
                  <a:latin typeface="Arial"/>
                  <a:ea typeface="Arial"/>
                  <a:cs typeface="Arial"/>
                  <a:sym typeface="Arial"/>
                </a:rPr>
                <a:t>באזור המגורים, לפי מחוזות, 2014</a:t>
              </a:r>
              <a:endParaRPr sz="1600" b="0" i="0" u="none" strike="noStrike" cap="none">
                <a:solidFill>
                  <a:srgbClr val="435369"/>
                </a:solidFill>
                <a:latin typeface="Arial"/>
                <a:ea typeface="Arial"/>
                <a:cs typeface="Arial"/>
                <a:sym typeface="Arial"/>
              </a:endParaRPr>
            </a:p>
          </p:txBody>
        </p:sp>
        <p:grpSp>
          <p:nvGrpSpPr>
            <p:cNvPr id="31" name="Google Shape;31;p10"/>
            <p:cNvGrpSpPr/>
            <p:nvPr/>
          </p:nvGrpSpPr>
          <p:grpSpPr>
            <a:xfrm>
              <a:off x="7066369" y="1210454"/>
              <a:ext cx="4481715" cy="3083214"/>
              <a:chOff x="2177363" y="2565937"/>
              <a:chExt cx="4481715" cy="3083214"/>
            </a:xfrm>
          </p:grpSpPr>
          <p:pic>
            <p:nvPicPr>
              <p:cNvPr id="32" name="Google Shape;32;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2177363" y="2565937"/>
                <a:ext cx="293148" cy="293148"/>
              </a:xfrm>
              <a:prstGeom prst="rect">
                <a:avLst/>
              </a:prstGeom>
              <a:noFill/>
              <a:ln>
                <a:noFill/>
              </a:ln>
            </p:spPr>
          </p:pic>
          <p:pic>
            <p:nvPicPr>
              <p:cNvPr id="33" name="Google Shape;33;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65930" y="2565937"/>
                <a:ext cx="293148" cy="293148"/>
              </a:xfrm>
              <a:prstGeom prst="rect">
                <a:avLst/>
              </a:prstGeom>
              <a:noFill/>
              <a:ln>
                <a:noFill/>
              </a:ln>
            </p:spPr>
          </p:pic>
          <p:pic>
            <p:nvPicPr>
              <p:cNvPr id="34" name="Google Shape;34;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2195506" y="5351668"/>
                <a:ext cx="293148" cy="293148"/>
              </a:xfrm>
              <a:prstGeom prst="rect">
                <a:avLst/>
              </a:prstGeom>
              <a:noFill/>
              <a:ln>
                <a:noFill/>
              </a:ln>
            </p:spPr>
          </p:pic>
          <p:pic>
            <p:nvPicPr>
              <p:cNvPr id="35" name="Google Shape;35;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6355297" y="5356003"/>
                <a:ext cx="293148" cy="293148"/>
              </a:xfrm>
              <a:prstGeom prst="rect">
                <a:avLst/>
              </a:prstGeom>
              <a:noFill/>
              <a:ln>
                <a:noFill/>
              </a:ln>
            </p:spPr>
          </p:pic>
        </p:grpSp>
      </p:grpSp>
      <p:pic>
        <p:nvPicPr>
          <p:cNvPr id="36" name="Google Shape;36;p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3098024">
            <a:off x="1869283" y="6119037"/>
            <a:ext cx="593885" cy="624603"/>
          </a:xfrm>
          <a:prstGeom prst="rect">
            <a:avLst/>
          </a:prstGeom>
          <a:noFill/>
          <a:ln>
            <a:noFill/>
          </a:ln>
        </p:spPr>
      </p:pic>
      <p:pic>
        <p:nvPicPr>
          <p:cNvPr id="37" name="Google Shape;37;p1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38" name="Google Shape;38;p10"/>
          <p:cNvPicPr preferRelativeResize="0"/>
          <p:nvPr/>
        </p:nvPicPr>
        <p:blipFill rotWithShape="1">
          <a:blip r:embed="rId8"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1921909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39"/>
        <p:cNvGrpSpPr/>
        <p:nvPr/>
      </p:nvGrpSpPr>
      <p:grpSpPr>
        <a:xfrm>
          <a:off x="0" y="0"/>
          <a:ext cx="0" cy="0"/>
          <a:chOff x="0" y="0"/>
          <a:chExt cx="0" cy="0"/>
        </a:xfrm>
      </p:grpSpPr>
      <p:sp>
        <p:nvSpPr>
          <p:cNvPr id="40" name="Google Shape;40;p11"/>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1" name="Google Shape;41;p11"/>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42" name="Google Shape;42;p11"/>
          <p:cNvSpPr/>
          <p:nvPr/>
        </p:nvSpPr>
        <p:spPr>
          <a:xfrm>
            <a:off x="947057" y="1449146"/>
            <a:ext cx="7575951" cy="840135"/>
          </a:xfrm>
          <a:prstGeom prst="roundRect">
            <a:avLst>
              <a:gd name="adj" fmla="val 8732"/>
            </a:avLst>
          </a:prstGeom>
          <a:gradFill>
            <a:gsLst>
              <a:gs pos="0">
                <a:srgbClr val="01AEFF">
                  <a:alpha val="7843"/>
                </a:srgbClr>
              </a:gs>
              <a:gs pos="34000">
                <a:srgbClr val="01AEFF">
                  <a:alpha val="7843"/>
                </a:srgbClr>
              </a:gs>
              <a:gs pos="99000">
                <a:srgbClr val="01AEFF">
                  <a:alpha val="42745"/>
                </a:srgbClr>
              </a:gs>
              <a:gs pos="100000">
                <a:srgbClr val="01AEFF">
                  <a:alpha val="42745"/>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43" name="Google Shape;43;p11"/>
          <p:cNvSpPr txBox="1"/>
          <p:nvPr/>
        </p:nvSpPr>
        <p:spPr>
          <a:xfrm>
            <a:off x="4491565" y="338990"/>
            <a:ext cx="7112800" cy="7448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4000" b="1" i="0" u="none" strike="noStrike" cap="none">
                <a:solidFill>
                  <a:srgbClr val="435369"/>
                </a:solidFill>
                <a:latin typeface="Arial"/>
                <a:ea typeface="Arial"/>
                <a:cs typeface="Arial"/>
                <a:sym typeface="Arial"/>
              </a:rPr>
              <a:t>מי מנקה את הרחוב שלי? </a:t>
            </a:r>
            <a:endParaRPr sz="4000" b="1" i="0" u="none" strike="noStrike" cap="none">
              <a:solidFill>
                <a:srgbClr val="435369"/>
              </a:solidFill>
              <a:latin typeface="Arial"/>
              <a:ea typeface="Arial"/>
              <a:cs typeface="Arial"/>
              <a:sym typeface="Arial"/>
            </a:endParaRPr>
          </a:p>
        </p:txBody>
      </p:sp>
      <p:pic>
        <p:nvPicPr>
          <p:cNvPr id="44" name="Google Shape;44;p11" descr="כאן | דיגיטל - כשאתן 2 נהגות שעובדות עם 400 נהגים, תמיד יש דיבורים, אבל זה לא עוצר את מור מימוני מלעשות רוורס מושלם עם משאית הזבל ברחובותיה המתעוררים של תל אביב.  בתשע וחצי היא כבר בים, וכל היום לפניה. *לא לשכוח להפעיל כתוביות!*&#10;&#10;בימוי: איתי אשר &#10;צילום: תומר לוין &#10;הפקה: סופי לבק&#10;עריכת וידאו: מיכל שפיגלגלס&#10;עיצוב פתיח: גלעד בן חיון&#10;אתר צילום: מרלו&quot;ג עיריית תל אביב, אתר חירייה&#10;&#10;#דוקותיים &#10;&#10;• להרשמה לערוץ כאן | ביוטיוב ◄ https://goo.gl/oZXJlh&#10;&#10;• מוזמנים לעקוב אחרינו כאן | בטוויטר ◄ https://twitter.com/kann&#10;&#10;• כאן | באינסטגרם ◄ https://www.instagram.com/kan_israel/&#10;&#10;• כאן | אתר האינטרנט ◄ http://www.kan.org.il/" title="דוקותיים | מור מימוני היא נהגת משאית זבל">
            <a:hlinkClick r:id=""/>
          </p:cNvPr>
          <p:cNvPicPr preferRelativeResize="0"/>
          <p:nvPr/>
        </p:nvPicPr>
        <p:blipFill rotWithShape="1">
          <a:blip r:embed="rId2" cstate="screen">
            <a:alphaModFix/>
            <a:extLst>
              <a:ext uri="{28A0092B-C50C-407E-A947-70E740481C1C}">
                <a14:useLocalDpi xmlns:a14="http://schemas.microsoft.com/office/drawing/2010/main"/>
              </a:ext>
            </a:extLst>
          </a:blip>
          <a:srcRect t="13312" b="15801"/>
          <a:stretch/>
        </p:blipFill>
        <p:spPr>
          <a:xfrm>
            <a:off x="8832622" y="4718912"/>
            <a:ext cx="2625460" cy="1395820"/>
          </a:xfrm>
          <a:prstGeom prst="rect">
            <a:avLst/>
          </a:prstGeom>
          <a:noFill/>
          <a:ln>
            <a:noFill/>
          </a:ln>
        </p:spPr>
      </p:pic>
      <p:sp>
        <p:nvSpPr>
          <p:cNvPr id="45" name="Google Shape;45;p11"/>
          <p:cNvSpPr txBox="1"/>
          <p:nvPr/>
        </p:nvSpPr>
        <p:spPr>
          <a:xfrm>
            <a:off x="4386942" y="1513869"/>
            <a:ext cx="4136065" cy="840135"/>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צפו בסרטונים על עובדי התברואה.</a:t>
            </a:r>
            <a:endParaRPr sz="1800" b="1" i="0" u="none" strike="noStrike" cap="none">
              <a:solidFill>
                <a:srgbClr val="435369"/>
              </a:solidFill>
              <a:latin typeface="Arial"/>
              <a:ea typeface="Arial"/>
              <a:cs typeface="Arial"/>
              <a:sym typeface="Arial"/>
            </a:endParaRPr>
          </a:p>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מה זה גורם לכם לחשוב?</a:t>
            </a:r>
            <a:endParaRPr sz="1800" b="1" i="0" u="none" strike="noStrike" cap="none">
              <a:solidFill>
                <a:srgbClr val="435369"/>
              </a:solidFill>
              <a:latin typeface="Arial"/>
              <a:ea typeface="Arial"/>
              <a:cs typeface="Arial"/>
              <a:sym typeface="Arial"/>
            </a:endParaRPr>
          </a:p>
        </p:txBody>
      </p:sp>
      <p:pic>
        <p:nvPicPr>
          <p:cNvPr id="46" name="Google Shape;46;p11" descr="בימוי : ציפי קרליק - במסגרת dostories365 סרטי דוקו חברתי &#10;צילום:  רן שנק &#10;עריכה: צחי צמח כהן לאולפני זינקו" title="עובדים מהנשמה -מאחורי הקלעים של עיריית ירושלים - אריק מאגף תברואה בעיריית ירושלים">
            <a:hlinkClick r:id=""/>
          </p:cNvPr>
          <p:cNvPicPr preferRelativeResize="0"/>
          <p:nvPr/>
        </p:nvPicPr>
        <p:blipFill rotWithShape="1">
          <a:blip r:embed="rId3" cstate="screen">
            <a:alphaModFix/>
            <a:extLst>
              <a:ext uri="{28A0092B-C50C-407E-A947-70E740481C1C}">
                <a14:useLocalDpi xmlns:a14="http://schemas.microsoft.com/office/drawing/2010/main"/>
              </a:ext>
            </a:extLst>
          </a:blip>
          <a:srcRect t="16339" b="16644"/>
          <a:stretch/>
        </p:blipFill>
        <p:spPr>
          <a:xfrm>
            <a:off x="8805885" y="1449146"/>
            <a:ext cx="2652198" cy="1333053"/>
          </a:xfrm>
          <a:prstGeom prst="rect">
            <a:avLst/>
          </a:prstGeom>
          <a:noFill/>
          <a:ln>
            <a:noFill/>
          </a:ln>
        </p:spPr>
      </p:pic>
      <p:pic>
        <p:nvPicPr>
          <p:cNvPr id="47" name="Google Shape;47;p11">
            <a:hlinkClick r:id=""/>
          </p:cNvPr>
          <p:cNvPicPr preferRelativeResize="0"/>
          <p:nvPr/>
        </p:nvPicPr>
        <p:blipFill rotWithShape="1">
          <a:blip r:embed="rId4">
            <a:alphaModFix/>
          </a:blip>
          <a:srcRect/>
          <a:stretch/>
        </p:blipFill>
        <p:spPr>
          <a:xfrm>
            <a:off x="8805884" y="3009883"/>
            <a:ext cx="2652198" cy="1481345"/>
          </a:xfrm>
          <a:prstGeom prst="rect">
            <a:avLst/>
          </a:prstGeom>
          <a:noFill/>
          <a:ln>
            <a:noFill/>
          </a:ln>
        </p:spPr>
      </p:pic>
      <p:sp>
        <p:nvSpPr>
          <p:cNvPr id="48" name="Google Shape;48;p11"/>
          <p:cNvSpPr/>
          <p:nvPr/>
        </p:nvSpPr>
        <p:spPr>
          <a:xfrm rot="10800000">
            <a:off x="6117266" y="1021509"/>
            <a:ext cx="5340816" cy="72000"/>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49" name="Google Shape;49;p11">
            <a:hlinkClick r:id=""/>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17837" y="1825104"/>
            <a:ext cx="455029" cy="473525"/>
          </a:xfrm>
          <a:prstGeom prst="rect">
            <a:avLst/>
          </a:prstGeom>
          <a:noFill/>
          <a:ln>
            <a:noFill/>
          </a:ln>
        </p:spPr>
      </p:pic>
      <p:pic>
        <p:nvPicPr>
          <p:cNvPr id="50" name="Google Shape;50;p11">
            <a:hlinkClick r:id=""/>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17837" y="3457961"/>
            <a:ext cx="455029" cy="473525"/>
          </a:xfrm>
          <a:prstGeom prst="rect">
            <a:avLst/>
          </a:prstGeom>
          <a:noFill/>
          <a:ln>
            <a:noFill/>
          </a:ln>
        </p:spPr>
      </p:pic>
      <p:pic>
        <p:nvPicPr>
          <p:cNvPr id="51" name="Google Shape;51;p11">
            <a:hlinkClick r:id=""/>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17837" y="5210561"/>
            <a:ext cx="455029" cy="473525"/>
          </a:xfrm>
          <a:prstGeom prst="rect">
            <a:avLst/>
          </a:prstGeom>
          <a:noFill/>
          <a:ln>
            <a:noFill/>
          </a:ln>
        </p:spPr>
      </p:pic>
      <p:sp>
        <p:nvSpPr>
          <p:cNvPr id="52" name="Google Shape;52;p11"/>
          <p:cNvSpPr/>
          <p:nvPr/>
        </p:nvSpPr>
        <p:spPr>
          <a:xfrm>
            <a:off x="947056" y="2536372"/>
            <a:ext cx="7575951" cy="3578360"/>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53" name="Google Shape;53;p1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168276" y="-281339"/>
            <a:ext cx="802707" cy="1374849"/>
          </a:xfrm>
          <a:prstGeom prst="rect">
            <a:avLst/>
          </a:prstGeom>
          <a:noFill/>
          <a:ln>
            <a:noFill/>
          </a:ln>
        </p:spPr>
      </p:pic>
      <p:pic>
        <p:nvPicPr>
          <p:cNvPr id="54" name="Google Shape;54;p1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55" name="Google Shape;55;p11"/>
          <p:cNvPicPr preferRelativeResize="0"/>
          <p:nvPr/>
        </p:nvPicPr>
        <p:blipFill rotWithShape="1">
          <a:blip r:embed="rId8"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226225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56"/>
        <p:cNvGrpSpPr/>
        <p:nvPr/>
      </p:nvGrpSpPr>
      <p:grpSpPr>
        <a:xfrm>
          <a:off x="0" y="0"/>
          <a:ext cx="0" cy="0"/>
          <a:chOff x="0" y="0"/>
          <a:chExt cx="0" cy="0"/>
        </a:xfrm>
      </p:grpSpPr>
      <p:sp>
        <p:nvSpPr>
          <p:cNvPr id="57" name="Google Shape;57;p12"/>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58" name="Google Shape;58;p12"/>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59" name="Google Shape;59;p12"/>
          <p:cNvSpPr/>
          <p:nvPr/>
        </p:nvSpPr>
        <p:spPr>
          <a:xfrm>
            <a:off x="8956517" y="4806465"/>
            <a:ext cx="2455609" cy="1570414"/>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0" name="Google Shape;60;p12"/>
          <p:cNvSpPr/>
          <p:nvPr/>
        </p:nvSpPr>
        <p:spPr>
          <a:xfrm>
            <a:off x="6150972" y="4806465"/>
            <a:ext cx="2455609" cy="1570414"/>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1" name="Google Shape;61;p12"/>
          <p:cNvSpPr/>
          <p:nvPr/>
        </p:nvSpPr>
        <p:spPr>
          <a:xfrm>
            <a:off x="3345427" y="4806465"/>
            <a:ext cx="2455609" cy="1570414"/>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2" name="Google Shape;62;p12"/>
          <p:cNvSpPr/>
          <p:nvPr/>
        </p:nvSpPr>
        <p:spPr>
          <a:xfrm>
            <a:off x="633356" y="4806465"/>
            <a:ext cx="2351744" cy="1570414"/>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3" name="Google Shape;63;p12"/>
          <p:cNvSpPr txBox="1"/>
          <p:nvPr/>
        </p:nvSpPr>
        <p:spPr>
          <a:xfrm>
            <a:off x="2308355" y="220054"/>
            <a:ext cx="9330400" cy="10776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4000" b="1" i="0" u="none" strike="noStrike" cap="none">
                <a:solidFill>
                  <a:srgbClr val="435369"/>
                </a:solidFill>
                <a:latin typeface="Arial"/>
                <a:ea typeface="Arial"/>
                <a:cs typeface="Arial"/>
                <a:sym typeface="Arial"/>
              </a:rPr>
              <a:t>מחקר: מה קורה ברחוב שלי? </a:t>
            </a:r>
            <a:endParaRPr sz="4000" b="1" i="0" u="none" strike="noStrike" cap="none">
              <a:solidFill>
                <a:srgbClr val="435369"/>
              </a:solidFill>
              <a:latin typeface="Arial"/>
              <a:ea typeface="Arial"/>
              <a:cs typeface="Arial"/>
              <a:sym typeface="Arial"/>
            </a:endParaRPr>
          </a:p>
        </p:txBody>
      </p:sp>
      <p:sp>
        <p:nvSpPr>
          <p:cNvPr id="64" name="Google Shape;64;p12"/>
          <p:cNvSpPr txBox="1"/>
          <p:nvPr/>
        </p:nvSpPr>
        <p:spPr>
          <a:xfrm>
            <a:off x="4959178" y="1392446"/>
            <a:ext cx="6679577" cy="1077600"/>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0" i="0" u="none" strike="noStrike" cap="none">
                <a:solidFill>
                  <a:srgbClr val="435369"/>
                </a:solidFill>
                <a:latin typeface="Arial"/>
                <a:ea typeface="Arial"/>
                <a:cs typeface="Arial"/>
                <a:sym typeface="Arial"/>
              </a:rPr>
              <a:t>צלמו מקומות נקיים במיוחד ומקומות מלוכלכים במיוחד ברחוב/בשכונה שלכם. העלו את התמונות וכתבו למה לדעתכם מקומות מסוימים נקיים יותר מאחרים?</a:t>
            </a:r>
            <a:endParaRPr sz="1800" b="0" i="0" u="none" strike="noStrike" cap="none">
              <a:solidFill>
                <a:srgbClr val="435369"/>
              </a:solidFill>
              <a:highlight>
                <a:srgbClr val="FFFF00"/>
              </a:highlight>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chemeClr val="dk1"/>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65" name="Google Shape;65;p12"/>
          <p:cNvSpPr/>
          <p:nvPr/>
        </p:nvSpPr>
        <p:spPr>
          <a:xfrm rot="10800000">
            <a:off x="5278581" y="947468"/>
            <a:ext cx="6237007" cy="72000"/>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66" name="Google Shape;66;p12"/>
          <p:cNvSpPr/>
          <p:nvPr/>
        </p:nvSpPr>
        <p:spPr>
          <a:xfrm>
            <a:off x="6948645" y="1147298"/>
            <a:ext cx="4658647"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צאו לרחוב או לשכונה ובררו מה המצב אצלכם.</a:t>
            </a:r>
            <a:endParaRPr/>
          </a:p>
        </p:txBody>
      </p:sp>
      <p:pic>
        <p:nvPicPr>
          <p:cNvPr id="67" name="Google Shape;67;p12"/>
          <p:cNvPicPr preferRelativeResize="0"/>
          <p:nvPr/>
        </p:nvPicPr>
        <p:blipFill rotWithShape="1">
          <a:blip r:embed="rId2">
            <a:alphaModFix/>
          </a:blip>
          <a:srcRect/>
          <a:stretch/>
        </p:blipFill>
        <p:spPr>
          <a:xfrm>
            <a:off x="8853055" y="2098073"/>
            <a:ext cx="2662534" cy="2616472"/>
          </a:xfrm>
          <a:prstGeom prst="rect">
            <a:avLst/>
          </a:prstGeom>
          <a:noFill/>
          <a:ln>
            <a:noFill/>
          </a:ln>
        </p:spPr>
      </p:pic>
      <p:pic>
        <p:nvPicPr>
          <p:cNvPr id="68" name="Google Shape;68;p12"/>
          <p:cNvPicPr preferRelativeResize="0"/>
          <p:nvPr/>
        </p:nvPicPr>
        <p:blipFill rotWithShape="1">
          <a:blip r:embed="rId2">
            <a:alphaModFix/>
          </a:blip>
          <a:srcRect/>
          <a:stretch/>
        </p:blipFill>
        <p:spPr>
          <a:xfrm>
            <a:off x="6122816" y="2098073"/>
            <a:ext cx="2556056" cy="2616472"/>
          </a:xfrm>
          <a:prstGeom prst="rect">
            <a:avLst/>
          </a:prstGeom>
          <a:noFill/>
          <a:ln>
            <a:noFill/>
          </a:ln>
        </p:spPr>
      </p:pic>
      <p:pic>
        <p:nvPicPr>
          <p:cNvPr id="69" name="Google Shape;69;p12"/>
          <p:cNvPicPr preferRelativeResize="0"/>
          <p:nvPr/>
        </p:nvPicPr>
        <p:blipFill rotWithShape="1">
          <a:blip r:embed="rId2">
            <a:alphaModFix/>
          </a:blip>
          <a:srcRect/>
          <a:stretch/>
        </p:blipFill>
        <p:spPr>
          <a:xfrm>
            <a:off x="3274138" y="2098073"/>
            <a:ext cx="2641253" cy="2616472"/>
          </a:xfrm>
          <a:prstGeom prst="rect">
            <a:avLst/>
          </a:prstGeom>
          <a:noFill/>
          <a:ln>
            <a:noFill/>
          </a:ln>
        </p:spPr>
      </p:pic>
      <p:pic>
        <p:nvPicPr>
          <p:cNvPr id="70" name="Google Shape;70;p12"/>
          <p:cNvPicPr preferRelativeResize="0"/>
          <p:nvPr/>
        </p:nvPicPr>
        <p:blipFill rotWithShape="1">
          <a:blip r:embed="rId2">
            <a:alphaModFix/>
          </a:blip>
          <a:srcRect/>
          <a:stretch/>
        </p:blipFill>
        <p:spPr>
          <a:xfrm>
            <a:off x="523117" y="2098073"/>
            <a:ext cx="2576838" cy="2616472"/>
          </a:xfrm>
          <a:prstGeom prst="rect">
            <a:avLst/>
          </a:prstGeom>
          <a:noFill/>
          <a:ln>
            <a:noFill/>
          </a:ln>
        </p:spPr>
      </p:pic>
      <p:pic>
        <p:nvPicPr>
          <p:cNvPr id="71" name="Google Shape;71;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913" y="907249"/>
            <a:ext cx="4945779" cy="1102916"/>
          </a:xfrm>
          <a:prstGeom prst="rect">
            <a:avLst/>
          </a:prstGeom>
          <a:noFill/>
          <a:ln>
            <a:noFill/>
          </a:ln>
        </p:spPr>
      </p:pic>
      <p:sp>
        <p:nvSpPr>
          <p:cNvPr id="72" name="Google Shape;72;p12"/>
          <p:cNvSpPr>
            <a:spLocks noGrp="1"/>
          </p:cNvSpPr>
          <p:nvPr>
            <p:ph type="pic" idx="2"/>
          </p:nvPr>
        </p:nvSpPr>
        <p:spPr>
          <a:xfrm>
            <a:off x="9059917" y="2319744"/>
            <a:ext cx="2265144" cy="2217039"/>
          </a:xfrm>
          <a:prstGeom prst="rect">
            <a:avLst/>
          </a:prstGeom>
          <a:solidFill>
            <a:schemeClr val="lt1">
              <a:alpha val="49803"/>
            </a:schemeClr>
          </a:solid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300"/>
              <a:buFont typeface="Arial"/>
              <a:buNone/>
              <a:defRPr sz="1300" b="0" i="0" u="none" strike="noStrike" cap="none">
                <a:solidFill>
                  <a:srgbClr val="435369"/>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73" name="Google Shape;73;p12"/>
          <p:cNvSpPr>
            <a:spLocks noGrp="1"/>
          </p:cNvSpPr>
          <p:nvPr>
            <p:ph type="pic" idx="3"/>
          </p:nvPr>
        </p:nvSpPr>
        <p:spPr>
          <a:xfrm>
            <a:off x="6306206" y="2319744"/>
            <a:ext cx="2186153" cy="2217039"/>
          </a:xfrm>
          <a:prstGeom prst="rect">
            <a:avLst/>
          </a:prstGeom>
          <a:solidFill>
            <a:schemeClr val="lt1">
              <a:alpha val="49803"/>
            </a:schemeClr>
          </a:solid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300"/>
              <a:buFont typeface="Arial"/>
              <a:buNone/>
              <a:defRPr sz="1300" b="0" i="0" u="none" strike="noStrike" cap="none">
                <a:solidFill>
                  <a:srgbClr val="435369"/>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74" name="Google Shape;74;p12"/>
          <p:cNvSpPr>
            <a:spLocks noGrp="1"/>
          </p:cNvSpPr>
          <p:nvPr>
            <p:ph type="pic" idx="4"/>
          </p:nvPr>
        </p:nvSpPr>
        <p:spPr>
          <a:xfrm>
            <a:off x="3478925" y="2319744"/>
            <a:ext cx="2249214" cy="2217039"/>
          </a:xfrm>
          <a:prstGeom prst="rect">
            <a:avLst/>
          </a:prstGeom>
          <a:solidFill>
            <a:schemeClr val="lt1">
              <a:alpha val="49803"/>
            </a:schemeClr>
          </a:solid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300"/>
              <a:buFont typeface="Arial"/>
              <a:buNone/>
              <a:defRPr sz="1300" b="0" i="0" u="none" strike="noStrike" cap="none">
                <a:solidFill>
                  <a:srgbClr val="435369"/>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75" name="Google Shape;75;p12"/>
          <p:cNvSpPr>
            <a:spLocks noGrp="1"/>
          </p:cNvSpPr>
          <p:nvPr>
            <p:ph type="pic" idx="5"/>
          </p:nvPr>
        </p:nvSpPr>
        <p:spPr>
          <a:xfrm>
            <a:off x="704194" y="2319744"/>
            <a:ext cx="2196661" cy="2217039"/>
          </a:xfrm>
          <a:prstGeom prst="rect">
            <a:avLst/>
          </a:prstGeom>
          <a:solidFill>
            <a:schemeClr val="lt1">
              <a:alpha val="49803"/>
            </a:schemeClr>
          </a:solid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300"/>
              <a:buFont typeface="Arial"/>
              <a:buNone/>
              <a:defRPr sz="1300" b="0" i="0" u="none" strike="noStrike" cap="none">
                <a:solidFill>
                  <a:srgbClr val="435369"/>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pic>
        <p:nvPicPr>
          <p:cNvPr id="76" name="Google Shape;76;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77" name="Google Shape;77;p12"/>
          <p:cNvPicPr preferRelativeResize="0"/>
          <p:nvPr/>
        </p:nvPicPr>
        <p:blipFill rotWithShape="1">
          <a:blip r:embed="rId5"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3826841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78"/>
        <p:cNvGrpSpPr/>
        <p:nvPr/>
      </p:nvGrpSpPr>
      <p:grpSpPr>
        <a:xfrm>
          <a:off x="0" y="0"/>
          <a:ext cx="0" cy="0"/>
          <a:chOff x="0" y="0"/>
          <a:chExt cx="0" cy="0"/>
        </a:xfrm>
      </p:grpSpPr>
      <p:sp>
        <p:nvSpPr>
          <p:cNvPr id="79" name="Google Shape;79;p13"/>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0" name="Google Shape;80;p13"/>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81" name="Google Shape;81;p13"/>
          <p:cNvSpPr/>
          <p:nvPr/>
        </p:nvSpPr>
        <p:spPr>
          <a:xfrm>
            <a:off x="9122771" y="2192482"/>
            <a:ext cx="2455609" cy="412502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2" name="Google Shape;82;p13"/>
          <p:cNvSpPr/>
          <p:nvPr/>
        </p:nvSpPr>
        <p:spPr>
          <a:xfrm>
            <a:off x="6237799" y="2192482"/>
            <a:ext cx="2455609" cy="412502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3" name="Google Shape;83;p13"/>
          <p:cNvSpPr/>
          <p:nvPr/>
        </p:nvSpPr>
        <p:spPr>
          <a:xfrm>
            <a:off x="3366057" y="2192482"/>
            <a:ext cx="2455609" cy="412502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4" name="Google Shape;84;p13"/>
          <p:cNvSpPr/>
          <p:nvPr/>
        </p:nvSpPr>
        <p:spPr>
          <a:xfrm>
            <a:off x="489319" y="2192482"/>
            <a:ext cx="2455609" cy="412502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5" name="Google Shape;85;p13"/>
          <p:cNvSpPr txBox="1"/>
          <p:nvPr/>
        </p:nvSpPr>
        <p:spPr>
          <a:xfrm>
            <a:off x="5039590" y="1331838"/>
            <a:ext cx="6838155" cy="10184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600" b="0" i="0" u="none" strike="noStrike" cap="none">
                <a:solidFill>
                  <a:srgbClr val="435369"/>
                </a:solidFill>
                <a:latin typeface="Arial"/>
                <a:ea typeface="Arial"/>
                <a:cs typeface="Arial"/>
                <a:sym typeface="Arial"/>
              </a:rPr>
              <a:t>שאלו אנשים ברחוב: </a:t>
            </a:r>
            <a:endParaRPr/>
          </a:p>
          <a:p>
            <a:pPr marL="0" marR="0" lvl="0" indent="0" algn="r" rtl="1">
              <a:lnSpc>
                <a:spcPct val="100000"/>
              </a:lnSpc>
              <a:spcBef>
                <a:spcPts val="0"/>
              </a:spcBef>
              <a:spcAft>
                <a:spcPts val="0"/>
              </a:spcAft>
              <a:buNone/>
            </a:pPr>
            <a:r>
              <a:rPr lang="iw-IL" sz="1600" b="0" i="0" u="none" strike="noStrike" cap="none">
                <a:solidFill>
                  <a:srgbClr val="435369"/>
                </a:solidFill>
                <a:latin typeface="Arial"/>
                <a:ea typeface="Arial"/>
                <a:cs typeface="Arial"/>
                <a:sym typeface="Arial"/>
              </a:rPr>
              <a:t>מה לדעתם הסיבה לכך שנקי/מלוכלך? מה משפיע על הניקיון במרחב הציבורי?</a:t>
            </a:r>
            <a:endParaRPr sz="2489" b="0" i="0" u="none" strike="noStrike" cap="none">
              <a:solidFill>
                <a:schemeClr val="dk1"/>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chemeClr val="dk1"/>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86" name="Google Shape;86;p13"/>
          <p:cNvSpPr txBox="1"/>
          <p:nvPr/>
        </p:nvSpPr>
        <p:spPr>
          <a:xfrm>
            <a:off x="2547346" y="160679"/>
            <a:ext cx="9330400" cy="10776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4000" b="1" i="0" u="none" strike="noStrike" cap="none">
                <a:solidFill>
                  <a:srgbClr val="435369"/>
                </a:solidFill>
                <a:latin typeface="Arial"/>
                <a:ea typeface="Arial"/>
                <a:cs typeface="Arial"/>
                <a:sym typeface="Arial"/>
              </a:rPr>
              <a:t>מחקר: מה קורה ברחוב שלי? </a:t>
            </a:r>
            <a:endParaRPr sz="4000" b="1" i="0" u="none" strike="noStrike" cap="none">
              <a:solidFill>
                <a:srgbClr val="435369"/>
              </a:solidFill>
              <a:latin typeface="Arial"/>
              <a:ea typeface="Arial"/>
              <a:cs typeface="Arial"/>
              <a:sym typeface="Arial"/>
            </a:endParaRPr>
          </a:p>
        </p:txBody>
      </p:sp>
      <p:sp>
        <p:nvSpPr>
          <p:cNvPr id="87" name="Google Shape;87;p13"/>
          <p:cNvSpPr/>
          <p:nvPr/>
        </p:nvSpPr>
        <p:spPr>
          <a:xfrm rot="10800000">
            <a:off x="5309755" y="888093"/>
            <a:ext cx="6444824" cy="59971"/>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88" name="Google Shape;88;p13"/>
          <p:cNvSpPr/>
          <p:nvPr/>
        </p:nvSpPr>
        <p:spPr>
          <a:xfrm>
            <a:off x="7187636" y="1041623"/>
            <a:ext cx="4658647"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צאו לרחוב או לשכונה ובררו מה המצב אצלכם.</a:t>
            </a:r>
            <a:endParaRPr/>
          </a:p>
        </p:txBody>
      </p:sp>
      <p:pic>
        <p:nvPicPr>
          <p:cNvPr id="89" name="Google Shape;89;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869607" y="6199205"/>
            <a:ext cx="349161" cy="225927"/>
          </a:xfrm>
          <a:prstGeom prst="rect">
            <a:avLst/>
          </a:prstGeom>
          <a:noFill/>
          <a:ln>
            <a:noFill/>
          </a:ln>
        </p:spPr>
      </p:pic>
      <p:pic>
        <p:nvPicPr>
          <p:cNvPr id="90" name="Google Shape;90;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405418" y="2142706"/>
            <a:ext cx="349161" cy="225927"/>
          </a:xfrm>
          <a:prstGeom prst="rect">
            <a:avLst/>
          </a:prstGeom>
          <a:noFill/>
          <a:ln>
            <a:noFill/>
          </a:ln>
        </p:spPr>
      </p:pic>
      <p:pic>
        <p:nvPicPr>
          <p:cNvPr id="91" name="Google Shape;91;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984635" y="6199205"/>
            <a:ext cx="349161" cy="225927"/>
          </a:xfrm>
          <a:prstGeom prst="rect">
            <a:avLst/>
          </a:prstGeom>
          <a:noFill/>
          <a:ln>
            <a:noFill/>
          </a:ln>
        </p:spPr>
      </p:pic>
      <p:pic>
        <p:nvPicPr>
          <p:cNvPr id="92" name="Google Shape;92;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520446" y="2142706"/>
            <a:ext cx="349161" cy="225927"/>
          </a:xfrm>
          <a:prstGeom prst="rect">
            <a:avLst/>
          </a:prstGeom>
          <a:noFill/>
          <a:ln>
            <a:noFill/>
          </a:ln>
        </p:spPr>
      </p:pic>
      <p:pic>
        <p:nvPicPr>
          <p:cNvPr id="93" name="Google Shape;93;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12893" y="6199205"/>
            <a:ext cx="349161" cy="225927"/>
          </a:xfrm>
          <a:prstGeom prst="rect">
            <a:avLst/>
          </a:prstGeom>
          <a:noFill/>
          <a:ln>
            <a:noFill/>
          </a:ln>
        </p:spPr>
      </p:pic>
      <p:pic>
        <p:nvPicPr>
          <p:cNvPr id="94" name="Google Shape;94;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48704" y="2142706"/>
            <a:ext cx="349161" cy="225927"/>
          </a:xfrm>
          <a:prstGeom prst="rect">
            <a:avLst/>
          </a:prstGeom>
          <a:noFill/>
          <a:ln>
            <a:noFill/>
          </a:ln>
        </p:spPr>
      </p:pic>
      <p:pic>
        <p:nvPicPr>
          <p:cNvPr id="95" name="Google Shape;95;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771966" y="2142706"/>
            <a:ext cx="349161" cy="225927"/>
          </a:xfrm>
          <a:prstGeom prst="rect">
            <a:avLst/>
          </a:prstGeom>
          <a:noFill/>
          <a:ln>
            <a:noFill/>
          </a:ln>
        </p:spPr>
      </p:pic>
      <p:pic>
        <p:nvPicPr>
          <p:cNvPr id="96" name="Google Shape;96;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17824" y="199550"/>
            <a:ext cx="3590137" cy="1875763"/>
          </a:xfrm>
          <a:prstGeom prst="rect">
            <a:avLst/>
          </a:prstGeom>
          <a:noFill/>
          <a:ln>
            <a:noFill/>
          </a:ln>
        </p:spPr>
      </p:pic>
      <p:pic>
        <p:nvPicPr>
          <p:cNvPr id="97" name="Google Shape;97;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98" name="Google Shape;98;p13"/>
          <p:cNvPicPr preferRelativeResize="0"/>
          <p:nvPr/>
        </p:nvPicPr>
        <p:blipFill rotWithShape="1">
          <a:blip r:embed="rId5"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840971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spTree>
      <p:nvGrpSpPr>
        <p:cNvPr id="1" name="Shape 99"/>
        <p:cNvGrpSpPr/>
        <p:nvPr/>
      </p:nvGrpSpPr>
      <p:grpSpPr>
        <a:xfrm>
          <a:off x="0" y="0"/>
          <a:ext cx="0" cy="0"/>
          <a:chOff x="0" y="0"/>
          <a:chExt cx="0" cy="0"/>
        </a:xfrm>
      </p:grpSpPr>
      <p:sp>
        <p:nvSpPr>
          <p:cNvPr id="100" name="Google Shape;100;p14"/>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1" name="Google Shape;101;p14"/>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02" name="Google Shape;102;p14"/>
          <p:cNvSpPr/>
          <p:nvPr/>
        </p:nvSpPr>
        <p:spPr>
          <a:xfrm>
            <a:off x="9123214" y="2872340"/>
            <a:ext cx="2232823" cy="320634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3" name="Google Shape;103;p14"/>
          <p:cNvSpPr/>
          <p:nvPr/>
        </p:nvSpPr>
        <p:spPr>
          <a:xfrm>
            <a:off x="6598222" y="2872340"/>
            <a:ext cx="2232823" cy="320634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4" name="Google Shape;104;p14"/>
          <p:cNvSpPr/>
          <p:nvPr/>
        </p:nvSpPr>
        <p:spPr>
          <a:xfrm>
            <a:off x="3614304" y="2872340"/>
            <a:ext cx="2358736" cy="320634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5" name="Google Shape;105;p14"/>
          <p:cNvSpPr/>
          <p:nvPr/>
        </p:nvSpPr>
        <p:spPr>
          <a:xfrm>
            <a:off x="855804" y="2872340"/>
            <a:ext cx="2451031" cy="320634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6" name="Google Shape;106;p14"/>
          <p:cNvSpPr/>
          <p:nvPr/>
        </p:nvSpPr>
        <p:spPr>
          <a:xfrm>
            <a:off x="6598223" y="2057023"/>
            <a:ext cx="4757816" cy="587166"/>
          </a:xfrm>
          <a:prstGeom prst="roundRect">
            <a:avLst>
              <a:gd name="adj" fmla="val 8732"/>
            </a:avLst>
          </a:prstGeom>
          <a:gradFill>
            <a:gsLst>
              <a:gs pos="0">
                <a:srgbClr val="01AEFF">
                  <a:alpha val="7843"/>
                </a:srgbClr>
              </a:gs>
              <a:gs pos="34000">
                <a:srgbClr val="01AEFF">
                  <a:alpha val="7843"/>
                </a:srgbClr>
              </a:gs>
              <a:gs pos="99000">
                <a:srgbClr val="01AEFF">
                  <a:alpha val="42745"/>
                </a:srgbClr>
              </a:gs>
              <a:gs pos="100000">
                <a:srgbClr val="01AEFF">
                  <a:alpha val="42745"/>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107" name="Google Shape;107;p14"/>
          <p:cNvSpPr txBox="1"/>
          <p:nvPr/>
        </p:nvSpPr>
        <p:spPr>
          <a:xfrm>
            <a:off x="5049979" y="1347354"/>
            <a:ext cx="6453691" cy="587165"/>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600" b="0" i="0" u="none" strike="noStrike" cap="none">
                <a:solidFill>
                  <a:srgbClr val="435369"/>
                </a:solidFill>
                <a:latin typeface="Arial"/>
                <a:ea typeface="Arial"/>
                <a:cs typeface="Arial"/>
                <a:sym typeface="Arial"/>
              </a:rPr>
              <a:t>ראיינו מנקה הרחובות/ מפנה הזבל בשכונה.</a:t>
            </a:r>
            <a:endParaRPr sz="1600" b="0" i="0" u="none" strike="noStrike" cap="none">
              <a:solidFill>
                <a:srgbClr val="435369"/>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08" name="Google Shape;108;p14"/>
          <p:cNvSpPr txBox="1"/>
          <p:nvPr/>
        </p:nvSpPr>
        <p:spPr>
          <a:xfrm>
            <a:off x="7358139" y="2006959"/>
            <a:ext cx="3879600" cy="4312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מה משפיע על רמת הניקיון בשכונה?</a:t>
            </a:r>
            <a:r>
              <a:rPr lang="iw-IL" sz="2489" b="0" i="0" u="none" strike="noStrike" cap="none">
                <a:solidFill>
                  <a:srgbClr val="000000"/>
                </a:solidFill>
                <a:latin typeface="Arial"/>
                <a:ea typeface="Arial"/>
                <a:cs typeface="Arial"/>
                <a:sym typeface="Arial"/>
              </a:rPr>
              <a:t> </a:t>
            </a:r>
            <a:endParaRPr sz="2489" b="0" i="0" u="none" strike="noStrike" cap="none">
              <a:solidFill>
                <a:srgbClr val="000000"/>
              </a:solidFill>
              <a:latin typeface="Arial"/>
              <a:ea typeface="Arial"/>
              <a:cs typeface="Arial"/>
              <a:sym typeface="Arial"/>
            </a:endParaRPr>
          </a:p>
        </p:txBody>
      </p:sp>
      <p:sp>
        <p:nvSpPr>
          <p:cNvPr id="109" name="Google Shape;109;p14"/>
          <p:cNvSpPr txBox="1"/>
          <p:nvPr/>
        </p:nvSpPr>
        <p:spPr>
          <a:xfrm>
            <a:off x="2173270" y="233416"/>
            <a:ext cx="9330400" cy="10776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4000" b="1" i="0" u="none" strike="noStrike" cap="none">
                <a:solidFill>
                  <a:srgbClr val="435369"/>
                </a:solidFill>
                <a:latin typeface="Arial"/>
                <a:ea typeface="Arial"/>
                <a:cs typeface="Arial"/>
                <a:sym typeface="Arial"/>
              </a:rPr>
              <a:t>מחקר: מה קורה ברחוב שלי? </a:t>
            </a:r>
            <a:endParaRPr sz="4000" b="1" i="0" u="none" strike="noStrike" cap="none">
              <a:solidFill>
                <a:srgbClr val="435369"/>
              </a:solidFill>
              <a:latin typeface="Arial"/>
              <a:ea typeface="Arial"/>
              <a:cs typeface="Arial"/>
              <a:sym typeface="Arial"/>
            </a:endParaRPr>
          </a:p>
        </p:txBody>
      </p:sp>
      <p:sp>
        <p:nvSpPr>
          <p:cNvPr id="110" name="Google Shape;110;p14"/>
          <p:cNvSpPr/>
          <p:nvPr/>
        </p:nvSpPr>
        <p:spPr>
          <a:xfrm rot="10800000">
            <a:off x="4935679" y="971221"/>
            <a:ext cx="6444824" cy="59971"/>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111" name="Google Shape;111;p14"/>
          <p:cNvSpPr/>
          <p:nvPr/>
        </p:nvSpPr>
        <p:spPr>
          <a:xfrm>
            <a:off x="6813560" y="1124751"/>
            <a:ext cx="4658647"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צאו לרחוב או לשכונה ובררו מה המצב אצלכם.</a:t>
            </a:r>
            <a:endParaRPr/>
          </a:p>
        </p:txBody>
      </p:sp>
      <p:sp>
        <p:nvSpPr>
          <p:cNvPr id="112" name="Google Shape;112;p14"/>
          <p:cNvSpPr/>
          <p:nvPr/>
        </p:nvSpPr>
        <p:spPr>
          <a:xfrm>
            <a:off x="836246" y="2057023"/>
            <a:ext cx="5157575" cy="587166"/>
          </a:xfrm>
          <a:prstGeom prst="roundRect">
            <a:avLst>
              <a:gd name="adj" fmla="val 8732"/>
            </a:avLst>
          </a:prstGeom>
          <a:gradFill>
            <a:gsLst>
              <a:gs pos="0">
                <a:srgbClr val="01AEFF">
                  <a:alpha val="7843"/>
                </a:srgbClr>
              </a:gs>
              <a:gs pos="34000">
                <a:srgbClr val="01AEFF">
                  <a:alpha val="7843"/>
                </a:srgbClr>
              </a:gs>
              <a:gs pos="99000">
                <a:srgbClr val="01AEFF">
                  <a:alpha val="42745"/>
                </a:srgbClr>
              </a:gs>
              <a:gs pos="100000">
                <a:srgbClr val="01AEFF">
                  <a:alpha val="42745"/>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113" name="Google Shape;113;p14"/>
          <p:cNvSpPr txBox="1"/>
          <p:nvPr/>
        </p:nvSpPr>
        <p:spPr>
          <a:xfrm>
            <a:off x="777584" y="2105940"/>
            <a:ext cx="5157576" cy="4312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איך אפשר לשפר את רמת הניקיון של השכונה?</a:t>
            </a:r>
            <a:endParaRPr sz="1800" b="1" i="0" u="none" strike="noStrike" cap="none">
              <a:solidFill>
                <a:srgbClr val="435369"/>
              </a:solidFill>
              <a:latin typeface="Arial"/>
              <a:ea typeface="Arial"/>
              <a:cs typeface="Arial"/>
              <a:sym typeface="Arial"/>
            </a:endParaRPr>
          </a:p>
        </p:txBody>
      </p:sp>
      <p:pic>
        <p:nvPicPr>
          <p:cNvPr id="114" name="Google Shape;114;p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65271" y="103765"/>
            <a:ext cx="1753245" cy="1996518"/>
          </a:xfrm>
          <a:prstGeom prst="rect">
            <a:avLst/>
          </a:prstGeom>
          <a:noFill/>
          <a:ln>
            <a:noFill/>
          </a:ln>
        </p:spPr>
      </p:pic>
      <p:pic>
        <p:nvPicPr>
          <p:cNvPr id="115" name="Google Shape;115;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116" name="Google Shape;116;p14"/>
          <p:cNvPicPr preferRelativeResize="0"/>
          <p:nvPr/>
        </p:nvPicPr>
        <p:blipFill rotWithShape="1">
          <a:blip r:embed="rId4"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120635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0_Title and Content">
  <p:cSld name="20_Title and Content">
    <p:spTree>
      <p:nvGrpSpPr>
        <p:cNvPr id="1" name="Shape 117"/>
        <p:cNvGrpSpPr/>
        <p:nvPr/>
      </p:nvGrpSpPr>
      <p:grpSpPr>
        <a:xfrm>
          <a:off x="0" y="0"/>
          <a:ext cx="0" cy="0"/>
          <a:chOff x="0" y="0"/>
          <a:chExt cx="0" cy="0"/>
        </a:xfrm>
      </p:grpSpPr>
      <p:sp>
        <p:nvSpPr>
          <p:cNvPr id="118" name="Google Shape;118;p15"/>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19" name="Google Shape;119;p15"/>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20" name="Google Shape;120;p15"/>
          <p:cNvSpPr txBox="1"/>
          <p:nvPr/>
        </p:nvSpPr>
        <p:spPr>
          <a:xfrm>
            <a:off x="5226626" y="402700"/>
            <a:ext cx="6320197" cy="719518"/>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4000" b="1" i="0" u="none" strike="noStrike" cap="none">
                <a:solidFill>
                  <a:srgbClr val="435369"/>
                </a:solidFill>
                <a:latin typeface="Arial"/>
                <a:ea typeface="Arial"/>
                <a:cs typeface="Arial"/>
                <a:sym typeface="Arial"/>
              </a:rPr>
              <a:t>סיכום תובנות והמלצות:</a:t>
            </a:r>
            <a:endParaRPr sz="4000" b="1" i="0" u="none" strike="noStrike" cap="none">
              <a:solidFill>
                <a:srgbClr val="435369"/>
              </a:solidFill>
              <a:latin typeface="Arial"/>
              <a:ea typeface="Arial"/>
              <a:cs typeface="Arial"/>
              <a:sym typeface="Arial"/>
            </a:endParaRPr>
          </a:p>
        </p:txBody>
      </p:sp>
      <p:sp>
        <p:nvSpPr>
          <p:cNvPr id="121" name="Google Shape;121;p15"/>
          <p:cNvSpPr/>
          <p:nvPr/>
        </p:nvSpPr>
        <p:spPr>
          <a:xfrm rot="10800000">
            <a:off x="6096000" y="1054348"/>
            <a:ext cx="5315676" cy="67869"/>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122" name="Google Shape;122;p15"/>
          <p:cNvSpPr/>
          <p:nvPr/>
        </p:nvSpPr>
        <p:spPr>
          <a:xfrm>
            <a:off x="5409260" y="1198773"/>
            <a:ext cx="6096000" cy="64633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סכמו את התובנות שלכם מהמחקר, מהם הגורמים </a:t>
            </a:r>
            <a:br>
              <a:rPr lang="iw-IL" sz="1800" b="1" i="0" u="none" strike="noStrike" cap="none">
                <a:solidFill>
                  <a:srgbClr val="435369"/>
                </a:solidFill>
                <a:latin typeface="Arial"/>
                <a:ea typeface="Arial"/>
                <a:cs typeface="Arial"/>
                <a:sym typeface="Arial"/>
              </a:rPr>
            </a:br>
            <a:r>
              <a:rPr lang="iw-IL" sz="1800" b="1" i="0" u="none" strike="noStrike" cap="none">
                <a:solidFill>
                  <a:srgbClr val="435369"/>
                </a:solidFill>
                <a:latin typeface="Arial"/>
                <a:ea typeface="Arial"/>
                <a:cs typeface="Arial"/>
                <a:sym typeface="Arial"/>
              </a:rPr>
              <a:t>המשפיעים ביותר על הניקיון במרחב הציבורי לדעתכם?</a:t>
            </a:r>
            <a:endParaRPr/>
          </a:p>
        </p:txBody>
      </p:sp>
      <p:grpSp>
        <p:nvGrpSpPr>
          <p:cNvPr id="123" name="Google Shape;123;p15"/>
          <p:cNvGrpSpPr/>
          <p:nvPr/>
        </p:nvGrpSpPr>
        <p:grpSpPr>
          <a:xfrm>
            <a:off x="11089152" y="2048536"/>
            <a:ext cx="322524" cy="379656"/>
            <a:chOff x="8464855" y="6077239"/>
            <a:chExt cx="390254" cy="459384"/>
          </a:xfrm>
        </p:grpSpPr>
        <p:sp>
          <p:nvSpPr>
            <p:cNvPr id="124" name="Google Shape;124;p15"/>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25" name="Google Shape;125;p15"/>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1</a:t>
              </a:r>
              <a:endParaRPr sz="1867" b="1" i="0" u="none" strike="noStrike" cap="none">
                <a:solidFill>
                  <a:srgbClr val="435369"/>
                </a:solidFill>
                <a:latin typeface="Arial"/>
                <a:ea typeface="Arial"/>
                <a:cs typeface="Arial"/>
                <a:sym typeface="Arial"/>
              </a:endParaRPr>
            </a:p>
          </p:txBody>
        </p:sp>
      </p:grpSp>
      <p:grpSp>
        <p:nvGrpSpPr>
          <p:cNvPr id="126" name="Google Shape;126;p15"/>
          <p:cNvGrpSpPr/>
          <p:nvPr/>
        </p:nvGrpSpPr>
        <p:grpSpPr>
          <a:xfrm>
            <a:off x="11102757" y="3568616"/>
            <a:ext cx="322524" cy="379656"/>
            <a:chOff x="8464855" y="6077239"/>
            <a:chExt cx="390254" cy="459384"/>
          </a:xfrm>
        </p:grpSpPr>
        <p:sp>
          <p:nvSpPr>
            <p:cNvPr id="127" name="Google Shape;127;p15"/>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28" name="Google Shape;128;p15"/>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2</a:t>
              </a:r>
              <a:endParaRPr sz="1867" b="1" i="0" u="none" strike="noStrike" cap="none">
                <a:solidFill>
                  <a:srgbClr val="435369"/>
                </a:solidFill>
                <a:latin typeface="Arial"/>
                <a:ea typeface="Arial"/>
                <a:cs typeface="Arial"/>
                <a:sym typeface="Arial"/>
              </a:endParaRPr>
            </a:p>
          </p:txBody>
        </p:sp>
      </p:grpSp>
      <p:sp>
        <p:nvSpPr>
          <p:cNvPr id="129" name="Google Shape;129;p15"/>
          <p:cNvSpPr/>
          <p:nvPr/>
        </p:nvSpPr>
        <p:spPr>
          <a:xfrm>
            <a:off x="1548245" y="2061934"/>
            <a:ext cx="9394642" cy="1159248"/>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30" name="Google Shape;130;p15"/>
          <p:cNvSpPr/>
          <p:nvPr/>
        </p:nvSpPr>
        <p:spPr>
          <a:xfrm>
            <a:off x="1548245" y="3568616"/>
            <a:ext cx="9394642" cy="1159248"/>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31" name="Google Shape;131;p15"/>
          <p:cNvSpPr/>
          <p:nvPr/>
        </p:nvSpPr>
        <p:spPr>
          <a:xfrm>
            <a:off x="1548245" y="5106471"/>
            <a:ext cx="9394642" cy="1159248"/>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grpSp>
        <p:nvGrpSpPr>
          <p:cNvPr id="132" name="Google Shape;132;p15"/>
          <p:cNvGrpSpPr/>
          <p:nvPr/>
        </p:nvGrpSpPr>
        <p:grpSpPr>
          <a:xfrm>
            <a:off x="11102757" y="5054516"/>
            <a:ext cx="322524" cy="379656"/>
            <a:chOff x="8464855" y="6077239"/>
            <a:chExt cx="390254" cy="459384"/>
          </a:xfrm>
        </p:grpSpPr>
        <p:sp>
          <p:nvSpPr>
            <p:cNvPr id="133" name="Google Shape;133;p15"/>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34" name="Google Shape;134;p15"/>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3</a:t>
              </a:r>
              <a:endParaRPr sz="1867" b="1" i="0" u="none" strike="noStrike" cap="none">
                <a:solidFill>
                  <a:srgbClr val="435369"/>
                </a:solidFill>
                <a:latin typeface="Arial"/>
                <a:ea typeface="Arial"/>
                <a:cs typeface="Arial"/>
                <a:sym typeface="Arial"/>
              </a:endParaRPr>
            </a:p>
          </p:txBody>
        </p:sp>
      </p:grpSp>
      <p:pic>
        <p:nvPicPr>
          <p:cNvPr id="135" name="Google Shape;135;p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8260" y="-1257299"/>
            <a:ext cx="6096000" cy="3733210"/>
          </a:xfrm>
          <a:prstGeom prst="rect">
            <a:avLst/>
          </a:prstGeom>
          <a:noFill/>
          <a:ln>
            <a:noFill/>
          </a:ln>
        </p:spPr>
      </p:pic>
      <p:pic>
        <p:nvPicPr>
          <p:cNvPr id="136" name="Google Shape;136;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137" name="Google Shape;137;p15"/>
          <p:cNvPicPr preferRelativeResize="0"/>
          <p:nvPr/>
        </p:nvPicPr>
        <p:blipFill rotWithShape="1">
          <a:blip r:embed="rId4"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27027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138"/>
        <p:cNvGrpSpPr/>
        <p:nvPr/>
      </p:nvGrpSpPr>
      <p:grpSpPr>
        <a:xfrm>
          <a:off x="0" y="0"/>
          <a:ext cx="0" cy="0"/>
          <a:chOff x="0" y="0"/>
          <a:chExt cx="0" cy="0"/>
        </a:xfrm>
      </p:grpSpPr>
      <p:sp>
        <p:nvSpPr>
          <p:cNvPr id="139" name="Google Shape;139;p16"/>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40" name="Google Shape;140;p16"/>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41" name="Google Shape;141;p16"/>
          <p:cNvSpPr txBox="1">
            <a:spLocks noGrp="1"/>
          </p:cNvSpPr>
          <p:nvPr>
            <p:ph type="body" idx="1"/>
          </p:nvPr>
        </p:nvSpPr>
        <p:spPr>
          <a:xfrm>
            <a:off x="5241816" y="267101"/>
            <a:ext cx="6511925" cy="603372"/>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10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42" name="Google Shape;142;p16"/>
          <p:cNvSpPr txBox="1">
            <a:spLocks noGrp="1"/>
          </p:cNvSpPr>
          <p:nvPr>
            <p:ph type="body" idx="2"/>
          </p:nvPr>
        </p:nvSpPr>
        <p:spPr>
          <a:xfrm>
            <a:off x="5271633" y="903066"/>
            <a:ext cx="6464790" cy="1502305"/>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1000"/>
              </a:spcBef>
              <a:spcAft>
                <a:spcPts val="0"/>
              </a:spcAft>
              <a:buClr>
                <a:srgbClr val="01AEFF"/>
              </a:buClr>
              <a:buSzPts val="198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43" name="Google Shape;143;p16"/>
          <p:cNvSpPr/>
          <p:nvPr/>
        </p:nvSpPr>
        <p:spPr>
          <a:xfrm rot="10800000">
            <a:off x="6316095" y="818350"/>
            <a:ext cx="5340816" cy="72000"/>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144" name="Google Shape;144;p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145" name="Google Shape;145;p16"/>
          <p:cNvPicPr preferRelativeResize="0"/>
          <p:nvPr/>
        </p:nvPicPr>
        <p:blipFill rotWithShape="1">
          <a:blip r:embed="rId3"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83512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39"/>
        <p:cNvGrpSpPr/>
        <p:nvPr/>
      </p:nvGrpSpPr>
      <p:grpSpPr>
        <a:xfrm>
          <a:off x="0" y="0"/>
          <a:ext cx="0" cy="0"/>
          <a:chOff x="0" y="0"/>
          <a:chExt cx="0" cy="0"/>
        </a:xfrm>
      </p:grpSpPr>
      <p:sp>
        <p:nvSpPr>
          <p:cNvPr id="40" name="Google Shape;40;p11"/>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1" name="Google Shape;41;p11"/>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42" name="Google Shape;42;p11"/>
          <p:cNvSpPr/>
          <p:nvPr/>
        </p:nvSpPr>
        <p:spPr>
          <a:xfrm>
            <a:off x="947057" y="1449146"/>
            <a:ext cx="7575951" cy="840135"/>
          </a:xfrm>
          <a:prstGeom prst="roundRect">
            <a:avLst>
              <a:gd name="adj" fmla="val 8732"/>
            </a:avLst>
          </a:prstGeom>
          <a:gradFill>
            <a:gsLst>
              <a:gs pos="0">
                <a:srgbClr val="01AEFF">
                  <a:alpha val="7843"/>
                </a:srgbClr>
              </a:gs>
              <a:gs pos="34000">
                <a:srgbClr val="01AEFF">
                  <a:alpha val="7843"/>
                </a:srgbClr>
              </a:gs>
              <a:gs pos="99000">
                <a:srgbClr val="01AEFF">
                  <a:alpha val="42745"/>
                </a:srgbClr>
              </a:gs>
              <a:gs pos="100000">
                <a:srgbClr val="01AEFF">
                  <a:alpha val="42745"/>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43" name="Google Shape;43;p11"/>
          <p:cNvSpPr txBox="1"/>
          <p:nvPr/>
        </p:nvSpPr>
        <p:spPr>
          <a:xfrm>
            <a:off x="4491565" y="338990"/>
            <a:ext cx="7112800" cy="7448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4000" b="1" i="0" u="none" strike="noStrike" cap="none">
                <a:solidFill>
                  <a:srgbClr val="435369"/>
                </a:solidFill>
                <a:latin typeface="Arial"/>
                <a:ea typeface="Arial"/>
                <a:cs typeface="Arial"/>
                <a:sym typeface="Arial"/>
              </a:rPr>
              <a:t>מי מנקה את הרחוב שלי? </a:t>
            </a:r>
            <a:endParaRPr sz="4000" b="1" i="0" u="none" strike="noStrike" cap="none">
              <a:solidFill>
                <a:srgbClr val="435369"/>
              </a:solidFill>
              <a:latin typeface="Arial"/>
              <a:ea typeface="Arial"/>
              <a:cs typeface="Arial"/>
              <a:sym typeface="Arial"/>
            </a:endParaRPr>
          </a:p>
        </p:txBody>
      </p:sp>
      <p:pic>
        <p:nvPicPr>
          <p:cNvPr id="44" name="Google Shape;44;p11" descr="כאן | דיגיטל - כשאתן 2 נהגות שעובדות עם 400 נהגים, תמיד יש דיבורים, אבל זה לא עוצר את מור מימוני מלעשות רוורס מושלם עם משאית הזבל ברחובותיה המתעוררים של תל אביב.  בתשע וחצי היא כבר בים, וכל היום לפניה. *לא לשכוח להפעיל כתוביות!*&#10;&#10;בימוי: איתי אשר &#10;צילום: תומר לוין &#10;הפקה: סופי לבק&#10;עריכת וידאו: מיכל שפיגלגלס&#10;עיצוב פתיח: גלעד בן חיון&#10;אתר צילום: מרלו&quot;ג עיריית תל אביב, אתר חירייה&#10;&#10;#דוקותיים &#10;&#10;• להרשמה לערוץ כאן | ביוטיוב ◄ https://goo.gl/oZXJlh&#10;&#10;• מוזמנים לעקוב אחרינו כאן | בטוויטר ◄ https://twitter.com/kann&#10;&#10;• כאן | באינסטגרם ◄ https://www.instagram.com/kan_israel/&#10;&#10;• כאן | אתר האינטרנט ◄ http://www.kan.org.il/" title="דוקותיים | מור מימוני היא נהגת משאית זבל">
            <a:hlinkClick r:id="rId2"/>
          </p:cNvPr>
          <p:cNvPicPr preferRelativeResize="0"/>
          <p:nvPr/>
        </p:nvPicPr>
        <p:blipFill rotWithShape="1">
          <a:blip r:embed="rId3">
            <a:alphaModFix/>
          </a:blip>
          <a:srcRect t="13312" b="15801"/>
          <a:stretch/>
        </p:blipFill>
        <p:spPr>
          <a:xfrm>
            <a:off x="8832622" y="4718912"/>
            <a:ext cx="2625460" cy="1395820"/>
          </a:xfrm>
          <a:prstGeom prst="rect">
            <a:avLst/>
          </a:prstGeom>
          <a:noFill/>
          <a:ln>
            <a:noFill/>
          </a:ln>
        </p:spPr>
      </p:pic>
      <p:sp>
        <p:nvSpPr>
          <p:cNvPr id="45" name="Google Shape;45;p11"/>
          <p:cNvSpPr txBox="1"/>
          <p:nvPr/>
        </p:nvSpPr>
        <p:spPr>
          <a:xfrm>
            <a:off x="4386942" y="1513869"/>
            <a:ext cx="4136065" cy="840135"/>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צפו בסרטונים על עובדי התברואה.</a:t>
            </a:r>
            <a:endParaRPr sz="1800" b="1" i="0" u="none" strike="noStrike" cap="none">
              <a:solidFill>
                <a:srgbClr val="435369"/>
              </a:solidFill>
              <a:latin typeface="Arial"/>
              <a:ea typeface="Arial"/>
              <a:cs typeface="Arial"/>
              <a:sym typeface="Arial"/>
            </a:endParaRPr>
          </a:p>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מה זה גורם לכם לחשוב?</a:t>
            </a:r>
            <a:endParaRPr sz="1800" b="1" i="0" u="none" strike="noStrike" cap="none">
              <a:solidFill>
                <a:srgbClr val="435369"/>
              </a:solidFill>
              <a:latin typeface="Arial"/>
              <a:ea typeface="Arial"/>
              <a:cs typeface="Arial"/>
              <a:sym typeface="Arial"/>
            </a:endParaRPr>
          </a:p>
        </p:txBody>
      </p:sp>
      <p:pic>
        <p:nvPicPr>
          <p:cNvPr id="46" name="Google Shape;46;p11" descr="בימוי : ציפי קרליק - במסגרת dostories365 סרטי דוקו חברתי &#10;צילום:  רן שנק &#10;עריכה: צחי צמח כהן לאולפני זינקו" title="עובדים מהנשמה -מאחורי הקלעים של עיריית ירושלים - אריק מאגף תברואה בעיריית ירושלים">
            <a:hlinkClick r:id="rId4"/>
          </p:cNvPr>
          <p:cNvPicPr preferRelativeResize="0"/>
          <p:nvPr/>
        </p:nvPicPr>
        <p:blipFill rotWithShape="1">
          <a:blip r:embed="rId5">
            <a:alphaModFix/>
          </a:blip>
          <a:srcRect t="16339" b="16644"/>
          <a:stretch/>
        </p:blipFill>
        <p:spPr>
          <a:xfrm>
            <a:off x="8805885" y="1449146"/>
            <a:ext cx="2652198" cy="1333053"/>
          </a:xfrm>
          <a:prstGeom prst="rect">
            <a:avLst/>
          </a:prstGeom>
          <a:noFill/>
          <a:ln>
            <a:noFill/>
          </a:ln>
        </p:spPr>
      </p:pic>
      <p:pic>
        <p:nvPicPr>
          <p:cNvPr id="47" name="Google Shape;47;p11">
            <a:hlinkClick r:id="rId6"/>
          </p:cNvPr>
          <p:cNvPicPr preferRelativeResize="0"/>
          <p:nvPr/>
        </p:nvPicPr>
        <p:blipFill rotWithShape="1">
          <a:blip r:embed="rId7">
            <a:alphaModFix/>
          </a:blip>
          <a:srcRect/>
          <a:stretch/>
        </p:blipFill>
        <p:spPr>
          <a:xfrm>
            <a:off x="8805884" y="3009883"/>
            <a:ext cx="2652198" cy="1481345"/>
          </a:xfrm>
          <a:prstGeom prst="rect">
            <a:avLst/>
          </a:prstGeom>
          <a:noFill/>
          <a:ln>
            <a:noFill/>
          </a:ln>
        </p:spPr>
      </p:pic>
      <p:sp>
        <p:nvSpPr>
          <p:cNvPr id="48" name="Google Shape;48;p11"/>
          <p:cNvSpPr/>
          <p:nvPr/>
        </p:nvSpPr>
        <p:spPr>
          <a:xfrm rot="10800000">
            <a:off x="6117266" y="1021509"/>
            <a:ext cx="5340816" cy="72000"/>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49" name="Google Shape;49;p11">
            <a:hlinkClick r:id="rId4"/>
          </p:cNvPr>
          <p:cNvPicPr preferRelativeResize="0"/>
          <p:nvPr/>
        </p:nvPicPr>
        <p:blipFill rotWithShape="1">
          <a:blip r:embed="rId8">
            <a:alphaModFix/>
          </a:blip>
          <a:srcRect/>
          <a:stretch/>
        </p:blipFill>
        <p:spPr>
          <a:xfrm>
            <a:off x="9917837" y="1825104"/>
            <a:ext cx="455029" cy="473525"/>
          </a:xfrm>
          <a:prstGeom prst="rect">
            <a:avLst/>
          </a:prstGeom>
          <a:noFill/>
          <a:ln>
            <a:noFill/>
          </a:ln>
        </p:spPr>
      </p:pic>
      <p:pic>
        <p:nvPicPr>
          <p:cNvPr id="50" name="Google Shape;50;p11">
            <a:hlinkClick r:id="rId6"/>
          </p:cNvPr>
          <p:cNvPicPr preferRelativeResize="0"/>
          <p:nvPr/>
        </p:nvPicPr>
        <p:blipFill rotWithShape="1">
          <a:blip r:embed="rId8">
            <a:alphaModFix/>
          </a:blip>
          <a:srcRect/>
          <a:stretch/>
        </p:blipFill>
        <p:spPr>
          <a:xfrm>
            <a:off x="9917837" y="3457961"/>
            <a:ext cx="455029" cy="473525"/>
          </a:xfrm>
          <a:prstGeom prst="rect">
            <a:avLst/>
          </a:prstGeom>
          <a:noFill/>
          <a:ln>
            <a:noFill/>
          </a:ln>
        </p:spPr>
      </p:pic>
      <p:pic>
        <p:nvPicPr>
          <p:cNvPr id="51" name="Google Shape;51;p11">
            <a:hlinkClick r:id="rId2"/>
          </p:cNvPr>
          <p:cNvPicPr preferRelativeResize="0"/>
          <p:nvPr/>
        </p:nvPicPr>
        <p:blipFill rotWithShape="1">
          <a:blip r:embed="rId8">
            <a:alphaModFix/>
          </a:blip>
          <a:srcRect/>
          <a:stretch/>
        </p:blipFill>
        <p:spPr>
          <a:xfrm>
            <a:off x="9917837" y="5210561"/>
            <a:ext cx="455029" cy="473525"/>
          </a:xfrm>
          <a:prstGeom prst="rect">
            <a:avLst/>
          </a:prstGeom>
          <a:noFill/>
          <a:ln>
            <a:noFill/>
          </a:ln>
        </p:spPr>
      </p:pic>
      <p:sp>
        <p:nvSpPr>
          <p:cNvPr id="52" name="Google Shape;52;p11"/>
          <p:cNvSpPr/>
          <p:nvPr/>
        </p:nvSpPr>
        <p:spPr>
          <a:xfrm>
            <a:off x="947056" y="2536372"/>
            <a:ext cx="7575951" cy="3578360"/>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53" name="Google Shape;53;p11"/>
          <p:cNvPicPr preferRelativeResize="0"/>
          <p:nvPr/>
        </p:nvPicPr>
        <p:blipFill rotWithShape="1">
          <a:blip r:embed="rId9">
            <a:alphaModFix/>
          </a:blip>
          <a:srcRect/>
          <a:stretch/>
        </p:blipFill>
        <p:spPr>
          <a:xfrm>
            <a:off x="5168276" y="-281339"/>
            <a:ext cx="802707" cy="1374849"/>
          </a:xfrm>
          <a:prstGeom prst="rect">
            <a:avLst/>
          </a:prstGeom>
          <a:noFill/>
          <a:ln>
            <a:noFill/>
          </a:ln>
        </p:spPr>
      </p:pic>
      <p:pic>
        <p:nvPicPr>
          <p:cNvPr id="54" name="Google Shape;54;p11"/>
          <p:cNvPicPr preferRelativeResize="0"/>
          <p:nvPr/>
        </p:nvPicPr>
        <p:blipFill rotWithShape="1">
          <a:blip r:embed="rId10">
            <a:alphaModFix/>
          </a:blip>
          <a:srcRect/>
          <a:stretch/>
        </p:blipFill>
        <p:spPr>
          <a:xfrm>
            <a:off x="1666240" y="124460"/>
            <a:ext cx="736600" cy="515620"/>
          </a:xfrm>
          <a:prstGeom prst="rect">
            <a:avLst/>
          </a:prstGeom>
          <a:noFill/>
          <a:ln>
            <a:noFill/>
          </a:ln>
        </p:spPr>
      </p:pic>
      <p:pic>
        <p:nvPicPr>
          <p:cNvPr id="55" name="Google Shape;55;p11"/>
          <p:cNvPicPr preferRelativeResize="0"/>
          <p:nvPr/>
        </p:nvPicPr>
        <p:blipFill rotWithShape="1">
          <a:blip r:embed="rId11">
            <a:alphaModFix/>
          </a:blip>
          <a:srcRect l="4869" t="9841"/>
          <a:stretch/>
        </p:blipFill>
        <p:spPr>
          <a:xfrm>
            <a:off x="-1568" y="0"/>
            <a:ext cx="1758146" cy="83312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46"/>
        <p:cNvGrpSpPr/>
        <p:nvPr/>
      </p:nvGrpSpPr>
      <p:grpSpPr>
        <a:xfrm>
          <a:off x="0" y="0"/>
          <a:ext cx="0" cy="0"/>
          <a:chOff x="0" y="0"/>
          <a:chExt cx="0" cy="0"/>
        </a:xfrm>
      </p:grpSpPr>
      <p:sp>
        <p:nvSpPr>
          <p:cNvPr id="147" name="Google Shape;147;p17"/>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48" name="Google Shape;148;p17"/>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49" name="Google Shape;149;p17"/>
          <p:cNvSpPr txBox="1">
            <a:spLocks noGrp="1"/>
          </p:cNvSpPr>
          <p:nvPr>
            <p:ph type="body" idx="1"/>
          </p:nvPr>
        </p:nvSpPr>
        <p:spPr>
          <a:xfrm>
            <a:off x="5271633" y="244034"/>
            <a:ext cx="6511925" cy="603372"/>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10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50" name="Google Shape;150;p17"/>
          <p:cNvSpPr txBox="1">
            <a:spLocks noGrp="1"/>
          </p:cNvSpPr>
          <p:nvPr>
            <p:ph type="body" idx="2"/>
          </p:nvPr>
        </p:nvSpPr>
        <p:spPr>
          <a:xfrm>
            <a:off x="5271633" y="873249"/>
            <a:ext cx="6464790" cy="1502305"/>
          </a:xfrm>
          <a:prstGeom prst="rect">
            <a:avLst/>
          </a:prstGeom>
          <a:noFill/>
          <a:ln>
            <a:noFill/>
          </a:ln>
        </p:spPr>
        <p:txBody>
          <a:bodyPr spcFirstLastPara="1" wrap="square" lIns="91425" tIns="45700" rIns="91425" bIns="45700" anchor="t" anchorCtr="0">
            <a:normAutofit/>
          </a:bodyPr>
          <a:lstStyle>
            <a:lvl1pPr marL="457200" marR="0" lvl="0" indent="-354330" algn="r" rtl="1">
              <a:lnSpc>
                <a:spcPct val="90000"/>
              </a:lnSpc>
              <a:spcBef>
                <a:spcPts val="1000"/>
              </a:spcBef>
              <a:spcAft>
                <a:spcPts val="0"/>
              </a:spcAft>
              <a:buClr>
                <a:srgbClr val="01AEFF"/>
              </a:buClr>
              <a:buSzPts val="1980"/>
              <a:buFont typeface="Arial"/>
              <a:buChar char="•"/>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51" name="Google Shape;151;p17"/>
          <p:cNvSpPr>
            <a:spLocks noGrp="1"/>
          </p:cNvSpPr>
          <p:nvPr>
            <p:ph type="pic" idx="3"/>
          </p:nvPr>
        </p:nvSpPr>
        <p:spPr>
          <a:xfrm>
            <a:off x="783876" y="1420869"/>
            <a:ext cx="4016263" cy="4016261"/>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52" name="Google Shape;152;p17"/>
          <p:cNvSpPr/>
          <p:nvPr/>
        </p:nvSpPr>
        <p:spPr>
          <a:xfrm>
            <a:off x="662671" y="1307083"/>
            <a:ext cx="4245229" cy="4245229"/>
          </a:xfrm>
          <a:prstGeom prst="ellipse">
            <a:avLst/>
          </a:prstGeom>
          <a:noFill/>
          <a:ln w="28575" cap="flat" cmpd="sng">
            <a:solidFill>
              <a:srgbClr val="36C1FF">
                <a:alpha val="666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53" name="Google Shape;153;p17"/>
          <p:cNvSpPr/>
          <p:nvPr/>
        </p:nvSpPr>
        <p:spPr>
          <a:xfrm rot="10800000">
            <a:off x="6316095" y="818350"/>
            <a:ext cx="5340816" cy="72000"/>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154" name="Google Shape;154;p1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155" name="Google Shape;155;p17"/>
          <p:cNvPicPr preferRelativeResize="0"/>
          <p:nvPr/>
        </p:nvPicPr>
        <p:blipFill rotWithShape="1">
          <a:blip r:embed="rId3"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640510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56"/>
        <p:cNvGrpSpPr/>
        <p:nvPr/>
      </p:nvGrpSpPr>
      <p:grpSpPr>
        <a:xfrm>
          <a:off x="0" y="0"/>
          <a:ext cx="0" cy="0"/>
          <a:chOff x="0" y="0"/>
          <a:chExt cx="0" cy="0"/>
        </a:xfrm>
      </p:grpSpPr>
      <p:sp>
        <p:nvSpPr>
          <p:cNvPr id="157" name="Google Shape;157;p18"/>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58" name="Google Shape;158;p18"/>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pic>
        <p:nvPicPr>
          <p:cNvPr id="159" name="Google Shape;159;p1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160" name="Google Shape;160;p18"/>
          <p:cNvPicPr preferRelativeResize="0"/>
          <p:nvPr/>
        </p:nvPicPr>
        <p:blipFill rotWithShape="1">
          <a:blip r:embed="rId3"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234640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61"/>
        <p:cNvGrpSpPr/>
        <p:nvPr/>
      </p:nvGrpSpPr>
      <p:grpSpPr>
        <a:xfrm>
          <a:off x="0" y="0"/>
          <a:ext cx="0" cy="0"/>
          <a:chOff x="0" y="0"/>
          <a:chExt cx="0" cy="0"/>
        </a:xfrm>
      </p:grpSpPr>
      <p:sp>
        <p:nvSpPr>
          <p:cNvPr id="162" name="Google Shape;162;p19"/>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63" name="Google Shape;163;p19"/>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pic>
        <p:nvPicPr>
          <p:cNvPr id="164" name="Google Shape;164;p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587429" y="3567366"/>
            <a:ext cx="5445097" cy="3175097"/>
          </a:xfrm>
          <a:prstGeom prst="rect">
            <a:avLst/>
          </a:prstGeom>
          <a:noFill/>
          <a:ln>
            <a:noFill/>
          </a:ln>
        </p:spPr>
      </p:pic>
      <p:sp>
        <p:nvSpPr>
          <p:cNvPr id="165" name="Google Shape;165;p19"/>
          <p:cNvSpPr txBox="1"/>
          <p:nvPr/>
        </p:nvSpPr>
        <p:spPr>
          <a:xfrm>
            <a:off x="217713" y="2435725"/>
            <a:ext cx="5003489" cy="2904268"/>
          </a:xfrm>
          <a:prstGeom prst="rect">
            <a:avLst/>
          </a:prstGeom>
          <a:noFill/>
          <a:ln>
            <a:noFill/>
          </a:ln>
        </p:spPr>
        <p:txBody>
          <a:bodyPr spcFirstLastPara="1" wrap="square" lIns="121900" tIns="121900" rIns="121900" bIns="121900" anchor="t" anchorCtr="0">
            <a:noAutofit/>
          </a:bodyPr>
          <a:lstStyle/>
          <a:p>
            <a:pPr marL="9525" marR="0" lvl="0" indent="0" algn="r" rtl="1">
              <a:lnSpc>
                <a:spcPct val="122222"/>
              </a:lnSpc>
              <a:spcBef>
                <a:spcPts val="0"/>
              </a:spcBef>
              <a:spcAft>
                <a:spcPts val="0"/>
              </a:spcAft>
              <a:buNone/>
            </a:pPr>
            <a:r>
              <a:rPr lang="iw-IL" sz="1800" b="0" i="0" u="none" strike="noStrike" cap="none">
                <a:solidFill>
                  <a:srgbClr val="435369"/>
                </a:solidFill>
                <a:latin typeface="Arial"/>
                <a:ea typeface="Arial"/>
                <a:cs typeface="Arial"/>
                <a:sym typeface="Arial"/>
              </a:rPr>
              <a:t>עורכים מחקר ומנסים לזהות מהם הגורמים המשפיעים על רמת הניקיון בשכונה שלי. </a:t>
            </a:r>
            <a:endParaRPr sz="1800" b="0" i="0" u="none" strike="noStrike" cap="none">
              <a:solidFill>
                <a:srgbClr val="435369"/>
              </a:solidFill>
              <a:latin typeface="Arial"/>
              <a:ea typeface="Arial"/>
              <a:cs typeface="Arial"/>
              <a:sym typeface="Arial"/>
            </a:endParaRPr>
          </a:p>
          <a:p>
            <a:pPr marL="9525" marR="0" lvl="0" indent="0" algn="r" rtl="1">
              <a:lnSpc>
                <a:spcPct val="122222"/>
              </a:lnSpc>
              <a:spcBef>
                <a:spcPts val="0"/>
              </a:spcBef>
              <a:spcAft>
                <a:spcPts val="0"/>
              </a:spcAft>
              <a:buNone/>
            </a:pPr>
            <a:r>
              <a:rPr lang="iw-IL" sz="1800" b="1" i="0" u="none" strike="noStrike" cap="none">
                <a:solidFill>
                  <a:srgbClr val="01AEFF"/>
                </a:solidFill>
                <a:latin typeface="Arial"/>
                <a:ea typeface="Arial"/>
                <a:cs typeface="Arial"/>
                <a:sym typeface="Arial"/>
              </a:rPr>
              <a:t>א. </a:t>
            </a:r>
            <a:r>
              <a:rPr lang="iw-IL" sz="1800" b="0" i="0" u="none" strike="noStrike" cap="none">
                <a:solidFill>
                  <a:srgbClr val="435369"/>
                </a:solidFill>
                <a:latin typeface="Arial"/>
                <a:ea typeface="Arial"/>
                <a:cs typeface="Arial"/>
                <a:sym typeface="Arial"/>
              </a:rPr>
              <a:t>מצלמים מקומות נקיים ומלוכלכים </a:t>
            </a:r>
            <a:br>
              <a:rPr lang="iw-IL" sz="1800" b="0" i="0" u="none" strike="noStrike" cap="none">
                <a:solidFill>
                  <a:srgbClr val="435369"/>
                </a:solidFill>
                <a:latin typeface="Arial"/>
                <a:ea typeface="Arial"/>
                <a:cs typeface="Arial"/>
                <a:sym typeface="Arial"/>
              </a:rPr>
            </a:br>
            <a:r>
              <a:rPr lang="iw-IL" sz="1800" b="0" i="0" u="none" strike="noStrike" cap="none">
                <a:solidFill>
                  <a:srgbClr val="435369"/>
                </a:solidFill>
                <a:latin typeface="Arial"/>
                <a:ea typeface="Arial"/>
                <a:cs typeface="Arial"/>
                <a:sym typeface="Arial"/>
              </a:rPr>
              <a:t>     בשכונה ומסבירים. </a:t>
            </a:r>
            <a:endParaRPr sz="1800" b="0" i="0" u="none" strike="noStrike" cap="none">
              <a:solidFill>
                <a:srgbClr val="435369"/>
              </a:solidFill>
              <a:latin typeface="Arial"/>
              <a:ea typeface="Arial"/>
              <a:cs typeface="Arial"/>
              <a:sym typeface="Arial"/>
            </a:endParaRPr>
          </a:p>
          <a:p>
            <a:pPr marL="9525" marR="0" lvl="0" indent="0" algn="r" rtl="1">
              <a:lnSpc>
                <a:spcPct val="122222"/>
              </a:lnSpc>
              <a:spcBef>
                <a:spcPts val="0"/>
              </a:spcBef>
              <a:spcAft>
                <a:spcPts val="0"/>
              </a:spcAft>
              <a:buNone/>
            </a:pPr>
            <a:r>
              <a:rPr lang="iw-IL" sz="1800" b="1" i="0" u="none" strike="noStrike" cap="none">
                <a:solidFill>
                  <a:srgbClr val="01AEFF"/>
                </a:solidFill>
                <a:latin typeface="Arial"/>
                <a:ea typeface="Arial"/>
                <a:cs typeface="Arial"/>
                <a:sym typeface="Arial"/>
              </a:rPr>
              <a:t>ב. </a:t>
            </a:r>
            <a:r>
              <a:rPr lang="iw-IL" sz="1800" b="0" i="0" u="none" strike="noStrike" cap="none">
                <a:solidFill>
                  <a:srgbClr val="435369"/>
                </a:solidFill>
                <a:latin typeface="Arial"/>
                <a:ea typeface="Arial"/>
                <a:cs typeface="Arial"/>
                <a:sym typeface="Arial"/>
              </a:rPr>
              <a:t>מראיינים את תושבי השכונה ושומעים מה</a:t>
            </a:r>
            <a:br>
              <a:rPr lang="iw-IL" sz="1800" b="0" i="0" u="none" strike="noStrike" cap="none">
                <a:solidFill>
                  <a:srgbClr val="435369"/>
                </a:solidFill>
                <a:latin typeface="Arial"/>
                <a:ea typeface="Arial"/>
                <a:cs typeface="Arial"/>
                <a:sym typeface="Arial"/>
              </a:rPr>
            </a:br>
            <a:r>
              <a:rPr lang="iw-IL" sz="1800" b="0" i="0" u="none" strike="noStrike" cap="none">
                <a:solidFill>
                  <a:srgbClr val="435369"/>
                </a:solidFill>
                <a:latin typeface="Arial"/>
                <a:ea typeface="Arial"/>
                <a:cs typeface="Arial"/>
                <a:sym typeface="Arial"/>
              </a:rPr>
              <a:t>    לדעתם משפיע. </a:t>
            </a:r>
            <a:endParaRPr sz="1800" b="0" i="0" u="none" strike="noStrike" cap="none">
              <a:solidFill>
                <a:srgbClr val="435369"/>
              </a:solidFill>
              <a:latin typeface="Arial"/>
              <a:ea typeface="Arial"/>
              <a:cs typeface="Arial"/>
              <a:sym typeface="Arial"/>
            </a:endParaRPr>
          </a:p>
          <a:p>
            <a:pPr marL="9525" marR="0" lvl="0" indent="0" algn="r" rtl="1">
              <a:lnSpc>
                <a:spcPct val="122222"/>
              </a:lnSpc>
              <a:spcBef>
                <a:spcPts val="0"/>
              </a:spcBef>
              <a:spcAft>
                <a:spcPts val="0"/>
              </a:spcAft>
              <a:buNone/>
            </a:pPr>
            <a:r>
              <a:rPr lang="iw-IL" sz="1800" b="1" i="0" u="none" strike="noStrike" cap="none">
                <a:solidFill>
                  <a:srgbClr val="01AEFF"/>
                </a:solidFill>
                <a:latin typeface="Arial"/>
                <a:ea typeface="Arial"/>
                <a:cs typeface="Arial"/>
                <a:sym typeface="Arial"/>
              </a:rPr>
              <a:t>ג. </a:t>
            </a:r>
            <a:r>
              <a:rPr lang="iw-IL" sz="1800" b="0" i="0" u="none" strike="noStrike" cap="none">
                <a:solidFill>
                  <a:srgbClr val="435369"/>
                </a:solidFill>
                <a:latin typeface="Arial"/>
                <a:ea typeface="Arial"/>
                <a:cs typeface="Arial"/>
                <a:sym typeface="Arial"/>
              </a:rPr>
              <a:t>מראיינים את עובדי הניקיון בשכונה. </a:t>
            </a:r>
            <a:br>
              <a:rPr lang="iw-IL" sz="1800" b="0" i="0" u="none" strike="noStrike" cap="none">
                <a:solidFill>
                  <a:srgbClr val="435369"/>
                </a:solidFill>
                <a:latin typeface="Arial"/>
                <a:ea typeface="Arial"/>
                <a:cs typeface="Arial"/>
                <a:sym typeface="Arial"/>
              </a:rPr>
            </a:br>
            <a:endParaRPr sz="1800" b="0" i="0" u="none" strike="noStrike" cap="none">
              <a:solidFill>
                <a:srgbClr val="435369"/>
              </a:solidFill>
              <a:latin typeface="Arial"/>
              <a:ea typeface="Arial"/>
              <a:cs typeface="Arial"/>
              <a:sym typeface="Arial"/>
            </a:endParaRPr>
          </a:p>
          <a:p>
            <a:pPr marL="9525" marR="0" lvl="0" indent="0" algn="r" rtl="1">
              <a:lnSpc>
                <a:spcPct val="122222"/>
              </a:lnSpc>
              <a:spcBef>
                <a:spcPts val="0"/>
              </a:spcBef>
              <a:spcAft>
                <a:spcPts val="0"/>
              </a:spcAft>
              <a:buNone/>
            </a:pPr>
            <a:r>
              <a:rPr lang="iw-IL" sz="1800" b="0" i="0" u="none" strike="noStrike" cap="none">
                <a:solidFill>
                  <a:srgbClr val="435369"/>
                </a:solidFill>
                <a:latin typeface="Arial"/>
                <a:ea typeface="Arial"/>
                <a:cs typeface="Arial"/>
                <a:sym typeface="Arial"/>
              </a:rPr>
              <a:t>מסכמים עם תובנות והמלצות לשיפור רמת </a:t>
            </a:r>
            <a:br>
              <a:rPr lang="iw-IL" sz="1800" b="0" i="0" u="none" strike="noStrike" cap="none">
                <a:solidFill>
                  <a:srgbClr val="435369"/>
                </a:solidFill>
                <a:latin typeface="Arial"/>
                <a:ea typeface="Arial"/>
                <a:cs typeface="Arial"/>
                <a:sym typeface="Arial"/>
              </a:rPr>
            </a:br>
            <a:r>
              <a:rPr lang="iw-IL" sz="1800" b="0" i="0" u="none" strike="noStrike" cap="none">
                <a:solidFill>
                  <a:srgbClr val="435369"/>
                </a:solidFill>
                <a:latin typeface="Arial"/>
                <a:ea typeface="Arial"/>
                <a:cs typeface="Arial"/>
                <a:sym typeface="Arial"/>
              </a:rPr>
              <a:t>הניקיון של השכונה. </a:t>
            </a:r>
            <a:endParaRPr sz="1800" b="0" i="0" u="none" strike="noStrike" cap="none">
              <a:solidFill>
                <a:srgbClr val="435369"/>
              </a:solidFill>
              <a:latin typeface="Arial"/>
              <a:ea typeface="Arial"/>
              <a:cs typeface="Arial"/>
              <a:sym typeface="Arial"/>
            </a:endParaRPr>
          </a:p>
        </p:txBody>
      </p:sp>
      <p:sp>
        <p:nvSpPr>
          <p:cNvPr id="166" name="Google Shape;166;p19"/>
          <p:cNvSpPr txBox="1"/>
          <p:nvPr/>
        </p:nvSpPr>
        <p:spPr>
          <a:xfrm>
            <a:off x="0" y="330007"/>
            <a:ext cx="12192000" cy="618118"/>
          </a:xfrm>
          <a:prstGeom prst="rect">
            <a:avLst/>
          </a:prstGeom>
          <a:noFill/>
          <a:ln>
            <a:noFill/>
          </a:ln>
        </p:spPr>
        <p:txBody>
          <a:bodyPr spcFirstLastPara="1" wrap="square" lIns="121900" tIns="121900" rIns="121900" bIns="121900" anchor="t" anchorCtr="0">
            <a:noAutofit/>
          </a:bodyPr>
          <a:lstStyle/>
          <a:p>
            <a:pPr marL="0" marR="0" lvl="0" indent="0" algn="ctr" rtl="1">
              <a:lnSpc>
                <a:spcPct val="97500"/>
              </a:lnSpc>
              <a:spcBef>
                <a:spcPts val="0"/>
              </a:spcBef>
              <a:spcAft>
                <a:spcPts val="0"/>
              </a:spcAft>
              <a:buNone/>
            </a:pPr>
            <a:r>
              <a:rPr lang="iw-IL" sz="4000" b="1" i="0" u="none" strike="noStrike" cap="none">
                <a:solidFill>
                  <a:srgbClr val="435369"/>
                </a:solidFill>
                <a:latin typeface="Arial"/>
                <a:ea typeface="Arial"/>
                <a:cs typeface="Arial"/>
                <a:sym typeface="Arial"/>
              </a:rPr>
              <a:t>מרחב ציבורי נקי!</a:t>
            </a:r>
            <a:endParaRPr/>
          </a:p>
        </p:txBody>
      </p:sp>
      <p:sp>
        <p:nvSpPr>
          <p:cNvPr id="167" name="Google Shape;167;p19"/>
          <p:cNvSpPr/>
          <p:nvPr/>
        </p:nvSpPr>
        <p:spPr>
          <a:xfrm rot="10800000">
            <a:off x="4234542" y="954245"/>
            <a:ext cx="3722913" cy="72000"/>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168" name="Google Shape;168;p19"/>
          <p:cNvSpPr/>
          <p:nvPr/>
        </p:nvSpPr>
        <p:spPr>
          <a:xfrm>
            <a:off x="6984459" y="2544531"/>
            <a:ext cx="3995011" cy="1785104"/>
          </a:xfrm>
          <a:prstGeom prst="rect">
            <a:avLst/>
          </a:prstGeom>
          <a:noFill/>
          <a:ln>
            <a:noFill/>
          </a:ln>
        </p:spPr>
        <p:txBody>
          <a:bodyPr spcFirstLastPara="1" wrap="square" lIns="91425" tIns="45700" rIns="91425" bIns="45700" anchor="t" anchorCtr="0">
            <a:spAutoFit/>
          </a:bodyPr>
          <a:lstStyle/>
          <a:p>
            <a:pPr marL="9525" marR="0" lvl="0" indent="0" algn="r" rtl="1">
              <a:lnSpc>
                <a:spcPct val="122222"/>
              </a:lnSpc>
              <a:spcBef>
                <a:spcPts val="0"/>
              </a:spcBef>
              <a:spcAft>
                <a:spcPts val="0"/>
              </a:spcAft>
              <a:buNone/>
            </a:pPr>
            <a:r>
              <a:rPr lang="iw-IL" sz="1800" b="0" i="0" u="none" strike="noStrike" cap="none">
                <a:solidFill>
                  <a:srgbClr val="435369"/>
                </a:solidFill>
                <a:latin typeface="Arial"/>
                <a:ea typeface="Arial"/>
                <a:cs typeface="Arial"/>
                <a:sym typeface="Arial"/>
              </a:rPr>
              <a:t>חוקרים נתונים שמספרים מה אנחנו חושבים על רמת הניקיון של השכונה שלנו.  </a:t>
            </a:r>
            <a:br>
              <a:rPr lang="iw-IL" sz="1800" b="0" i="0" u="none" strike="noStrike" cap="none">
                <a:solidFill>
                  <a:srgbClr val="435369"/>
                </a:solidFill>
                <a:latin typeface="Arial"/>
                <a:ea typeface="Arial"/>
                <a:cs typeface="Arial"/>
                <a:sym typeface="Arial"/>
              </a:rPr>
            </a:br>
            <a:endParaRPr sz="1200" b="0" i="0" u="none" strike="noStrike" cap="none">
              <a:solidFill>
                <a:srgbClr val="435369"/>
              </a:solidFill>
              <a:latin typeface="Arial"/>
              <a:ea typeface="Arial"/>
              <a:cs typeface="Arial"/>
              <a:sym typeface="Arial"/>
            </a:endParaRPr>
          </a:p>
          <a:p>
            <a:pPr marL="9525" marR="0" lvl="0" indent="0" algn="r" rtl="1">
              <a:lnSpc>
                <a:spcPct val="122222"/>
              </a:lnSpc>
              <a:spcBef>
                <a:spcPts val="0"/>
              </a:spcBef>
              <a:spcAft>
                <a:spcPts val="0"/>
              </a:spcAft>
              <a:buNone/>
            </a:pPr>
            <a:r>
              <a:rPr lang="iw-IL" sz="1800" b="0" i="0" u="none" strike="noStrike" cap="none">
                <a:solidFill>
                  <a:srgbClr val="435369"/>
                </a:solidFill>
                <a:latin typeface="Arial"/>
                <a:ea typeface="Arial"/>
                <a:cs typeface="Arial"/>
                <a:sym typeface="Arial"/>
              </a:rPr>
              <a:t>מכירים את מי שדואג לניקיון של </a:t>
            </a:r>
            <a:br>
              <a:rPr lang="iw-IL" sz="1800" b="0" i="0" u="none" strike="noStrike" cap="none">
                <a:solidFill>
                  <a:srgbClr val="435369"/>
                </a:solidFill>
                <a:latin typeface="Arial"/>
                <a:ea typeface="Arial"/>
                <a:cs typeface="Arial"/>
                <a:sym typeface="Arial"/>
              </a:rPr>
            </a:br>
            <a:r>
              <a:rPr lang="iw-IL" sz="1800" b="0" i="0" u="none" strike="noStrike" cap="none">
                <a:solidFill>
                  <a:srgbClr val="435369"/>
                </a:solidFill>
                <a:latin typeface="Arial"/>
                <a:ea typeface="Arial"/>
                <a:cs typeface="Arial"/>
                <a:sym typeface="Arial"/>
              </a:rPr>
              <a:t>השכונה שלנו. </a:t>
            </a:r>
            <a:endParaRPr/>
          </a:p>
        </p:txBody>
      </p:sp>
      <p:grpSp>
        <p:nvGrpSpPr>
          <p:cNvPr id="169" name="Google Shape;169;p19"/>
          <p:cNvGrpSpPr/>
          <p:nvPr/>
        </p:nvGrpSpPr>
        <p:grpSpPr>
          <a:xfrm>
            <a:off x="10378680" y="1253671"/>
            <a:ext cx="1037185" cy="1039277"/>
            <a:chOff x="9720041" y="1782513"/>
            <a:chExt cx="1643173" cy="1646487"/>
          </a:xfrm>
        </p:grpSpPr>
        <p:sp>
          <p:nvSpPr>
            <p:cNvPr id="170" name="Google Shape;170;p19"/>
            <p:cNvSpPr/>
            <p:nvPr/>
          </p:nvSpPr>
          <p:spPr>
            <a:xfrm>
              <a:off x="9720041" y="1782513"/>
              <a:ext cx="1643173" cy="1646487"/>
            </a:xfrm>
            <a:prstGeom prst="ellipse">
              <a:avLst/>
            </a:prstGeom>
            <a:solidFill>
              <a:srgbClr val="01AEFF"/>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pic>
          <p:nvPicPr>
            <p:cNvPr id="171" name="Google Shape;171;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086279" y="2246900"/>
              <a:ext cx="910696" cy="910696"/>
            </a:xfrm>
            <a:prstGeom prst="rect">
              <a:avLst/>
            </a:prstGeom>
            <a:noFill/>
            <a:ln>
              <a:noFill/>
            </a:ln>
          </p:spPr>
        </p:pic>
      </p:grpSp>
      <p:sp>
        <p:nvSpPr>
          <p:cNvPr id="172" name="Google Shape;172;p19"/>
          <p:cNvSpPr/>
          <p:nvPr/>
        </p:nvSpPr>
        <p:spPr>
          <a:xfrm>
            <a:off x="9046264" y="1546796"/>
            <a:ext cx="1332416" cy="618118"/>
          </a:xfrm>
          <a:prstGeom prst="rect">
            <a:avLst/>
          </a:prstGeom>
          <a:noFill/>
          <a:ln>
            <a:noFill/>
          </a:ln>
        </p:spPr>
        <p:txBody>
          <a:bodyPr spcFirstLastPara="1" wrap="square" lIns="91425" tIns="45700" rIns="91425" bIns="45700" anchor="t" anchorCtr="0">
            <a:spAutoFit/>
          </a:bodyPr>
          <a:lstStyle/>
          <a:p>
            <a:pPr marL="44450" marR="0" lvl="0" indent="0" algn="r" rtl="1">
              <a:lnSpc>
                <a:spcPct val="100000"/>
              </a:lnSpc>
              <a:spcBef>
                <a:spcPts val="0"/>
              </a:spcBef>
              <a:spcAft>
                <a:spcPts val="0"/>
              </a:spcAft>
              <a:buNone/>
            </a:pPr>
            <a:r>
              <a:rPr lang="iw-IL" sz="2000" b="1" i="0" u="none" strike="noStrike" cap="none">
                <a:solidFill>
                  <a:srgbClr val="435369"/>
                </a:solidFill>
                <a:latin typeface="Arial"/>
                <a:ea typeface="Arial"/>
                <a:cs typeface="Arial"/>
                <a:sym typeface="Arial"/>
              </a:rPr>
              <a:t>מהלך </a:t>
            </a:r>
            <a:br>
              <a:rPr lang="iw-IL" sz="2000" b="1" i="0" u="none" strike="noStrike" cap="none">
                <a:solidFill>
                  <a:srgbClr val="435369"/>
                </a:solidFill>
                <a:latin typeface="Arial"/>
                <a:ea typeface="Arial"/>
                <a:cs typeface="Arial"/>
                <a:sym typeface="Arial"/>
              </a:rPr>
            </a:br>
            <a:r>
              <a:rPr lang="iw-IL" sz="2000" b="1" i="0" u="none" strike="noStrike" cap="none">
                <a:solidFill>
                  <a:srgbClr val="435369"/>
                </a:solidFill>
                <a:latin typeface="Arial"/>
                <a:ea typeface="Arial"/>
                <a:cs typeface="Arial"/>
                <a:sym typeface="Arial"/>
              </a:rPr>
              <a:t>הפעילות: </a:t>
            </a:r>
            <a:endParaRPr/>
          </a:p>
        </p:txBody>
      </p:sp>
      <p:grpSp>
        <p:nvGrpSpPr>
          <p:cNvPr id="173" name="Google Shape;173;p19"/>
          <p:cNvGrpSpPr/>
          <p:nvPr/>
        </p:nvGrpSpPr>
        <p:grpSpPr>
          <a:xfrm>
            <a:off x="4731419" y="1253976"/>
            <a:ext cx="1037185" cy="1039277"/>
            <a:chOff x="2923396" y="1782513"/>
            <a:chExt cx="1643173" cy="1646487"/>
          </a:xfrm>
        </p:grpSpPr>
        <p:sp>
          <p:nvSpPr>
            <p:cNvPr id="174" name="Google Shape;174;p19"/>
            <p:cNvSpPr/>
            <p:nvPr/>
          </p:nvSpPr>
          <p:spPr>
            <a:xfrm>
              <a:off x="2923396" y="1782513"/>
              <a:ext cx="1643173" cy="1646487"/>
            </a:xfrm>
            <a:prstGeom prst="ellipse">
              <a:avLst/>
            </a:prstGeom>
            <a:solidFill>
              <a:srgbClr val="01AEFF"/>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pic>
          <p:nvPicPr>
            <p:cNvPr id="175" name="Google Shape;175;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07941" y="2098769"/>
              <a:ext cx="874081" cy="996616"/>
            </a:xfrm>
            <a:prstGeom prst="rect">
              <a:avLst/>
            </a:prstGeom>
            <a:noFill/>
            <a:ln>
              <a:noFill/>
            </a:ln>
          </p:spPr>
        </p:pic>
      </p:grpSp>
      <p:sp>
        <p:nvSpPr>
          <p:cNvPr id="176" name="Google Shape;176;p19"/>
          <p:cNvSpPr/>
          <p:nvPr/>
        </p:nvSpPr>
        <p:spPr>
          <a:xfrm>
            <a:off x="3316278" y="1525461"/>
            <a:ext cx="1361380" cy="618118"/>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2000" b="1" i="0" u="none" strike="noStrike" cap="none">
                <a:solidFill>
                  <a:srgbClr val="435369"/>
                </a:solidFill>
                <a:latin typeface="Arial"/>
                <a:ea typeface="Arial"/>
                <a:cs typeface="Arial"/>
                <a:sym typeface="Arial"/>
              </a:rPr>
              <a:t>תוצר הפעילות: </a:t>
            </a:r>
            <a:endParaRPr/>
          </a:p>
        </p:txBody>
      </p:sp>
      <p:grpSp>
        <p:nvGrpSpPr>
          <p:cNvPr id="177" name="Google Shape;177;p19"/>
          <p:cNvGrpSpPr/>
          <p:nvPr/>
        </p:nvGrpSpPr>
        <p:grpSpPr>
          <a:xfrm>
            <a:off x="11023430" y="2531133"/>
            <a:ext cx="322524" cy="379656"/>
            <a:chOff x="8464855" y="6077239"/>
            <a:chExt cx="390254" cy="459384"/>
          </a:xfrm>
        </p:grpSpPr>
        <p:sp>
          <p:nvSpPr>
            <p:cNvPr id="178" name="Google Shape;178;p19"/>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79" name="Google Shape;179;p19"/>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1</a:t>
              </a:r>
              <a:endParaRPr sz="1867" b="1" i="0" u="none" strike="noStrike" cap="none">
                <a:solidFill>
                  <a:srgbClr val="435369"/>
                </a:solidFill>
                <a:latin typeface="Arial"/>
                <a:ea typeface="Arial"/>
                <a:cs typeface="Arial"/>
                <a:sym typeface="Arial"/>
              </a:endParaRPr>
            </a:p>
          </p:txBody>
        </p:sp>
      </p:grpSp>
      <p:grpSp>
        <p:nvGrpSpPr>
          <p:cNvPr id="180" name="Google Shape;180;p19"/>
          <p:cNvGrpSpPr/>
          <p:nvPr/>
        </p:nvGrpSpPr>
        <p:grpSpPr>
          <a:xfrm>
            <a:off x="11055698" y="3377538"/>
            <a:ext cx="322524" cy="379656"/>
            <a:chOff x="8464855" y="6077239"/>
            <a:chExt cx="390254" cy="459384"/>
          </a:xfrm>
        </p:grpSpPr>
        <p:sp>
          <p:nvSpPr>
            <p:cNvPr id="181" name="Google Shape;181;p19"/>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82" name="Google Shape;182;p19"/>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2</a:t>
              </a:r>
              <a:endParaRPr sz="1867" b="1" i="0" u="none" strike="noStrike" cap="none">
                <a:solidFill>
                  <a:srgbClr val="435369"/>
                </a:solidFill>
                <a:latin typeface="Arial"/>
                <a:ea typeface="Arial"/>
                <a:cs typeface="Arial"/>
                <a:sym typeface="Arial"/>
              </a:endParaRPr>
            </a:p>
          </p:txBody>
        </p:sp>
      </p:grpSp>
      <p:grpSp>
        <p:nvGrpSpPr>
          <p:cNvPr id="183" name="Google Shape;183;p19"/>
          <p:cNvGrpSpPr/>
          <p:nvPr/>
        </p:nvGrpSpPr>
        <p:grpSpPr>
          <a:xfrm>
            <a:off x="5250012" y="4750792"/>
            <a:ext cx="322524" cy="379656"/>
            <a:chOff x="8464855" y="6077239"/>
            <a:chExt cx="390254" cy="459384"/>
          </a:xfrm>
        </p:grpSpPr>
        <p:sp>
          <p:nvSpPr>
            <p:cNvPr id="184" name="Google Shape;184;p19"/>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85" name="Google Shape;185;p19"/>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2</a:t>
              </a:r>
              <a:endParaRPr sz="1867" b="1" i="0" u="none" strike="noStrike" cap="none">
                <a:solidFill>
                  <a:srgbClr val="435369"/>
                </a:solidFill>
                <a:latin typeface="Arial"/>
                <a:ea typeface="Arial"/>
                <a:cs typeface="Arial"/>
                <a:sym typeface="Arial"/>
              </a:endParaRPr>
            </a:p>
          </p:txBody>
        </p:sp>
      </p:grpSp>
      <p:grpSp>
        <p:nvGrpSpPr>
          <p:cNvPr id="186" name="Google Shape;186;p19"/>
          <p:cNvGrpSpPr/>
          <p:nvPr/>
        </p:nvGrpSpPr>
        <p:grpSpPr>
          <a:xfrm>
            <a:off x="5275773" y="2531133"/>
            <a:ext cx="322524" cy="379656"/>
            <a:chOff x="8464855" y="6077239"/>
            <a:chExt cx="390254" cy="459384"/>
          </a:xfrm>
        </p:grpSpPr>
        <p:sp>
          <p:nvSpPr>
            <p:cNvPr id="187" name="Google Shape;187;p19"/>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88" name="Google Shape;188;p19"/>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1</a:t>
              </a:r>
              <a:endParaRPr sz="1867" b="1" i="0" u="none" strike="noStrike" cap="none">
                <a:solidFill>
                  <a:srgbClr val="435369"/>
                </a:solidFill>
                <a:latin typeface="Arial"/>
                <a:ea typeface="Arial"/>
                <a:cs typeface="Arial"/>
                <a:sym typeface="Arial"/>
              </a:endParaRPr>
            </a:p>
          </p:txBody>
        </p:sp>
      </p:grpSp>
      <p:pic>
        <p:nvPicPr>
          <p:cNvPr id="189" name="Google Shape;189;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073316" y="6191766"/>
            <a:ext cx="743493" cy="379656"/>
          </a:xfrm>
          <a:prstGeom prst="rect">
            <a:avLst/>
          </a:prstGeom>
          <a:noFill/>
          <a:ln>
            <a:noFill/>
          </a:ln>
        </p:spPr>
      </p:pic>
      <p:pic>
        <p:nvPicPr>
          <p:cNvPr id="190" name="Google Shape;190;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828711" y="5645003"/>
            <a:ext cx="703658" cy="928478"/>
          </a:xfrm>
          <a:prstGeom prst="rect">
            <a:avLst/>
          </a:prstGeom>
          <a:noFill/>
          <a:ln>
            <a:noFill/>
          </a:ln>
        </p:spPr>
      </p:pic>
      <p:pic>
        <p:nvPicPr>
          <p:cNvPr id="191" name="Google Shape;191;p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192" name="Google Shape;192;p19"/>
          <p:cNvPicPr preferRelativeResize="0"/>
          <p:nvPr/>
        </p:nvPicPr>
        <p:blipFill rotWithShape="1">
          <a:blip r:embed="rId8"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1064143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193"/>
        <p:cNvGrpSpPr/>
        <p:nvPr/>
      </p:nvGrpSpPr>
      <p:grpSpPr>
        <a:xfrm>
          <a:off x="0" y="0"/>
          <a:ext cx="0" cy="0"/>
          <a:chOff x="0" y="0"/>
          <a:chExt cx="0" cy="0"/>
        </a:xfrm>
      </p:grpSpPr>
      <p:sp>
        <p:nvSpPr>
          <p:cNvPr id="194" name="Google Shape;194;p20"/>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95" name="Google Shape;195;p20"/>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96" name="Google Shape;196;p20"/>
          <p:cNvSpPr/>
          <p:nvPr/>
        </p:nvSpPr>
        <p:spPr>
          <a:xfrm>
            <a:off x="8506048" y="623052"/>
            <a:ext cx="3271788" cy="904858"/>
          </a:xfrm>
          <a:prstGeom prst="roundRect">
            <a:avLst>
              <a:gd name="adj" fmla="val 8732"/>
            </a:avLst>
          </a:prstGeom>
          <a:gradFill>
            <a:gsLst>
              <a:gs pos="0">
                <a:srgbClr val="01AEFF">
                  <a:alpha val="7843"/>
                </a:srgbClr>
              </a:gs>
              <a:gs pos="34000">
                <a:srgbClr val="01AEFF">
                  <a:alpha val="7843"/>
                </a:srgbClr>
              </a:gs>
              <a:gs pos="99000">
                <a:srgbClr val="01AEFF">
                  <a:alpha val="42745"/>
                </a:srgbClr>
              </a:gs>
              <a:gs pos="100000">
                <a:srgbClr val="01AEFF">
                  <a:alpha val="42745"/>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197" name="Google Shape;197;p20"/>
          <p:cNvPicPr preferRelativeResize="0"/>
          <p:nvPr/>
        </p:nvPicPr>
        <p:blipFill rotWithShape="1">
          <a:blip r:embed="rId2">
            <a:alphaModFix/>
          </a:blip>
          <a:srcRect t="35224" r="3757"/>
          <a:stretch/>
        </p:blipFill>
        <p:spPr>
          <a:xfrm>
            <a:off x="313916" y="2679719"/>
            <a:ext cx="7841761" cy="3038725"/>
          </a:xfrm>
          <a:prstGeom prst="rect">
            <a:avLst/>
          </a:prstGeom>
          <a:noFill/>
          <a:ln>
            <a:noFill/>
          </a:ln>
        </p:spPr>
      </p:pic>
      <p:sp>
        <p:nvSpPr>
          <p:cNvPr id="198" name="Google Shape;198;p20"/>
          <p:cNvSpPr txBox="1"/>
          <p:nvPr/>
        </p:nvSpPr>
        <p:spPr>
          <a:xfrm>
            <a:off x="5100588" y="6055833"/>
            <a:ext cx="3176095" cy="6272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500" b="0" i="0" u="sng" strike="noStrike" cap="none">
                <a:solidFill>
                  <a:srgbClr val="435369"/>
                </a:solidFill>
                <a:latin typeface="Arial"/>
                <a:ea typeface="Arial"/>
                <a:cs typeface="Arial"/>
                <a:sym typeface="Arial"/>
                <a:hlinkClick r:id="">
                  <a:extLst>
                    <a:ext uri="{A12FA001-AC4F-418D-AE19-62706E023703}">
                      <ahyp:hlinkClr xmlns:ahyp="http://schemas.microsoft.com/office/drawing/2018/hyperlinkcolor" xmlns="" val="tx"/>
                    </a:ext>
                  </a:extLst>
                </a:hlinkClick>
              </a:rPr>
              <a:t>דוח מצב הסביבה בישראל 2017</a:t>
            </a:r>
            <a:endParaRPr sz="1500" b="0" i="0" u="none" strike="noStrike" cap="none">
              <a:solidFill>
                <a:srgbClr val="435369"/>
              </a:solidFill>
              <a:latin typeface="Arial"/>
              <a:ea typeface="Arial"/>
              <a:cs typeface="Arial"/>
              <a:sym typeface="Arial"/>
            </a:endParaRPr>
          </a:p>
        </p:txBody>
      </p:sp>
      <p:sp>
        <p:nvSpPr>
          <p:cNvPr id="199" name="Google Shape;199;p20"/>
          <p:cNvSpPr txBox="1"/>
          <p:nvPr/>
        </p:nvSpPr>
        <p:spPr>
          <a:xfrm>
            <a:off x="8431615" y="682813"/>
            <a:ext cx="3271788" cy="845097"/>
          </a:xfrm>
          <a:prstGeom prst="rect">
            <a:avLst/>
          </a:prstGeom>
          <a:noFill/>
          <a:ln>
            <a:noFill/>
          </a:ln>
        </p:spPr>
        <p:txBody>
          <a:bodyPr spcFirstLastPara="1" wrap="square" lIns="121900" tIns="121900" rIns="121900" bIns="121900" anchor="t" anchorCtr="0">
            <a:noAutofit/>
          </a:bodyPr>
          <a:lstStyle/>
          <a:p>
            <a:pPr marL="0" marR="0" lvl="0" indent="0" algn="r" rtl="1">
              <a:lnSpc>
                <a:spcPct val="115789"/>
              </a:lnSpc>
              <a:spcBef>
                <a:spcPts val="0"/>
              </a:spcBef>
              <a:spcAft>
                <a:spcPts val="0"/>
              </a:spcAft>
              <a:buNone/>
            </a:pPr>
            <a:r>
              <a:rPr lang="iw-IL" sz="1900" b="0" i="0" u="none" strike="noStrike" cap="none">
                <a:solidFill>
                  <a:srgbClr val="435369"/>
                </a:solidFill>
                <a:latin typeface="Arial"/>
                <a:ea typeface="Arial"/>
                <a:cs typeface="Arial"/>
                <a:sym typeface="Arial"/>
              </a:rPr>
              <a:t>למה אנחנו לא מרוצים מרמת הניקיון באזור המגורים שלנו? </a:t>
            </a:r>
            <a:endParaRPr sz="1900" b="0" i="0" u="none" strike="noStrike" cap="none">
              <a:solidFill>
                <a:srgbClr val="435369"/>
              </a:solidFill>
              <a:latin typeface="Arial"/>
              <a:ea typeface="Arial"/>
              <a:cs typeface="Arial"/>
              <a:sym typeface="Arial"/>
            </a:endParaRPr>
          </a:p>
        </p:txBody>
      </p:sp>
      <p:sp>
        <p:nvSpPr>
          <p:cNvPr id="200" name="Google Shape;200;p20"/>
          <p:cNvSpPr/>
          <p:nvPr/>
        </p:nvSpPr>
        <p:spPr>
          <a:xfrm>
            <a:off x="8506048" y="1751194"/>
            <a:ext cx="3271788" cy="4626255"/>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01" name="Google Shape;201;p20"/>
          <p:cNvSpPr txBox="1"/>
          <p:nvPr/>
        </p:nvSpPr>
        <p:spPr>
          <a:xfrm>
            <a:off x="3753295" y="483698"/>
            <a:ext cx="4494531" cy="419470"/>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1" i="0" u="none" strike="noStrike" cap="none">
                <a:solidFill>
                  <a:srgbClr val="435369"/>
                </a:solidFill>
                <a:latin typeface="Arial"/>
                <a:ea typeface="Arial"/>
                <a:cs typeface="Arial"/>
                <a:sym typeface="Arial"/>
              </a:rPr>
              <a:t>מדד שביעות רצון מהניקיון באזור המגורים</a:t>
            </a:r>
            <a:endParaRPr sz="1600" b="1" i="0" u="none" strike="noStrike" cap="none">
              <a:solidFill>
                <a:srgbClr val="435369"/>
              </a:solidFill>
              <a:latin typeface="Arial"/>
              <a:ea typeface="Arial"/>
              <a:cs typeface="Arial"/>
              <a:sym typeface="Arial"/>
            </a:endParaRPr>
          </a:p>
        </p:txBody>
      </p:sp>
      <p:sp>
        <p:nvSpPr>
          <p:cNvPr id="202" name="Google Shape;202;p20"/>
          <p:cNvSpPr txBox="1"/>
          <p:nvPr/>
        </p:nvSpPr>
        <p:spPr>
          <a:xfrm>
            <a:off x="164042" y="747318"/>
            <a:ext cx="8091375" cy="1197831"/>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0" i="0" u="none" strike="noStrike" cap="none">
                <a:solidFill>
                  <a:srgbClr val="435369"/>
                </a:solidFill>
                <a:latin typeface="Arial"/>
                <a:ea typeface="Arial"/>
                <a:cs typeface="Arial"/>
                <a:sym typeface="Arial"/>
              </a:rPr>
              <a:t>המדד מתייחס לתנאים הפיזיים ולהיבטים תברואתיים, ומשקף את רמת החיים החומרית ואת איכות החיים הסובייקטיבית של הפרט. המדד מבוסס על שאלה המופיעה בשאלון הגרעין בסקר החברתי החל משנת 2002. השאלה בסקרים החברתיים מופנית לכלל האוכלוסיה מגיל 20 ומעלה. </a:t>
            </a:r>
            <a:endParaRPr sz="1600" b="0" i="0" u="none" strike="noStrike" cap="none">
              <a:solidFill>
                <a:srgbClr val="435369"/>
              </a:solidFill>
              <a:latin typeface="Arial"/>
              <a:ea typeface="Arial"/>
              <a:cs typeface="Arial"/>
              <a:sym typeface="Arial"/>
            </a:endParaRPr>
          </a:p>
        </p:txBody>
      </p:sp>
      <p:sp>
        <p:nvSpPr>
          <p:cNvPr id="203" name="Google Shape;203;p20"/>
          <p:cNvSpPr txBox="1"/>
          <p:nvPr/>
        </p:nvSpPr>
        <p:spPr>
          <a:xfrm>
            <a:off x="2750790" y="2087449"/>
            <a:ext cx="5504627" cy="844771"/>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1" i="0" u="none" strike="noStrike" cap="none">
                <a:solidFill>
                  <a:srgbClr val="435369"/>
                </a:solidFill>
                <a:latin typeface="Arial"/>
                <a:ea typeface="Arial"/>
                <a:cs typeface="Arial"/>
                <a:sym typeface="Arial"/>
              </a:rPr>
              <a:t>תרשים שביעות רצון* מהניקיון באזור המגורים 2014 - 2002</a:t>
            </a:r>
            <a:endParaRPr sz="1600" b="1" i="0" u="none" strike="noStrike" cap="none">
              <a:solidFill>
                <a:srgbClr val="435369"/>
              </a:solidFill>
              <a:latin typeface="Arial"/>
              <a:ea typeface="Arial"/>
              <a:cs typeface="Arial"/>
              <a:sym typeface="Arial"/>
            </a:endParaRPr>
          </a:p>
        </p:txBody>
      </p:sp>
      <p:grpSp>
        <p:nvGrpSpPr>
          <p:cNvPr id="204" name="Google Shape;204;p20"/>
          <p:cNvGrpSpPr/>
          <p:nvPr/>
        </p:nvGrpSpPr>
        <p:grpSpPr>
          <a:xfrm>
            <a:off x="320756" y="2679719"/>
            <a:ext cx="7837205" cy="3036347"/>
            <a:chOff x="267591" y="2608469"/>
            <a:chExt cx="7837205" cy="3036347"/>
          </a:xfrm>
        </p:grpSpPr>
        <p:pic>
          <p:nvPicPr>
            <p:cNvPr id="205" name="Google Shape;205;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267591" y="2608469"/>
              <a:ext cx="293148" cy="293148"/>
            </a:xfrm>
            <a:prstGeom prst="rect">
              <a:avLst/>
            </a:prstGeom>
            <a:noFill/>
            <a:ln>
              <a:noFill/>
            </a:ln>
          </p:spPr>
        </p:pic>
        <p:pic>
          <p:nvPicPr>
            <p:cNvPr id="206" name="Google Shape;206;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01015" y="2608469"/>
              <a:ext cx="293148" cy="293148"/>
            </a:xfrm>
            <a:prstGeom prst="rect">
              <a:avLst/>
            </a:prstGeom>
            <a:noFill/>
            <a:ln>
              <a:noFill/>
            </a:ln>
          </p:spPr>
        </p:pic>
        <p:pic>
          <p:nvPicPr>
            <p:cNvPr id="207" name="Google Shape;207;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267591" y="5351668"/>
              <a:ext cx="293148" cy="293148"/>
            </a:xfrm>
            <a:prstGeom prst="rect">
              <a:avLst/>
            </a:prstGeom>
            <a:noFill/>
            <a:ln>
              <a:noFill/>
            </a:ln>
          </p:spPr>
        </p:pic>
        <p:pic>
          <p:nvPicPr>
            <p:cNvPr id="208" name="Google Shape;208;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811648" y="5351666"/>
              <a:ext cx="293148" cy="293148"/>
            </a:xfrm>
            <a:prstGeom prst="rect">
              <a:avLst/>
            </a:prstGeom>
            <a:noFill/>
            <a:ln>
              <a:noFill/>
            </a:ln>
          </p:spPr>
        </p:pic>
      </p:grpSp>
      <p:pic>
        <p:nvPicPr>
          <p:cNvPr id="209" name="Google Shape;209;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66240" y="124460"/>
            <a:ext cx="736600" cy="515620"/>
          </a:xfrm>
          <a:prstGeom prst="rect">
            <a:avLst/>
          </a:prstGeom>
          <a:noFill/>
          <a:ln>
            <a:noFill/>
          </a:ln>
        </p:spPr>
      </p:pic>
      <p:pic>
        <p:nvPicPr>
          <p:cNvPr id="210" name="Google Shape;210;p20"/>
          <p:cNvPicPr preferRelativeResize="0"/>
          <p:nvPr/>
        </p:nvPicPr>
        <p:blipFill rotWithShape="1">
          <a:blip r:embed="rId5" cstate="screen">
            <a:alphaModFix/>
            <a:extLst>
              <a:ext uri="{28A0092B-C50C-407E-A947-70E740481C1C}">
                <a14:useLocalDpi xmlns:a14="http://schemas.microsoft.com/office/drawing/2010/main"/>
              </a:ext>
            </a:extLst>
          </a:blip>
          <a:srcRect l="4869" t="9841"/>
          <a:stretch/>
        </p:blipFill>
        <p:spPr>
          <a:xfrm>
            <a:off x="-1568" y="0"/>
            <a:ext cx="1758146" cy="833121"/>
          </a:xfrm>
          <a:prstGeom prst="rect">
            <a:avLst/>
          </a:prstGeom>
          <a:noFill/>
          <a:ln>
            <a:noFill/>
          </a:ln>
        </p:spPr>
      </p:pic>
    </p:spTree>
    <p:extLst>
      <p:ext uri="{BB962C8B-B14F-4D97-AF65-F5344CB8AC3E}">
        <p14:creationId xmlns:p14="http://schemas.microsoft.com/office/powerpoint/2010/main" val="1579722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56"/>
        <p:cNvGrpSpPr/>
        <p:nvPr/>
      </p:nvGrpSpPr>
      <p:grpSpPr>
        <a:xfrm>
          <a:off x="0" y="0"/>
          <a:ext cx="0" cy="0"/>
          <a:chOff x="0" y="0"/>
          <a:chExt cx="0" cy="0"/>
        </a:xfrm>
      </p:grpSpPr>
      <p:sp>
        <p:nvSpPr>
          <p:cNvPr id="57" name="Google Shape;57;p12"/>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58" name="Google Shape;58;p12"/>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59" name="Google Shape;59;p12"/>
          <p:cNvSpPr/>
          <p:nvPr/>
        </p:nvSpPr>
        <p:spPr>
          <a:xfrm>
            <a:off x="8956517" y="4806465"/>
            <a:ext cx="2455609" cy="1570414"/>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0" name="Google Shape;60;p12"/>
          <p:cNvSpPr/>
          <p:nvPr/>
        </p:nvSpPr>
        <p:spPr>
          <a:xfrm>
            <a:off x="6150972" y="4806465"/>
            <a:ext cx="2455609" cy="1570414"/>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1" name="Google Shape;61;p12"/>
          <p:cNvSpPr/>
          <p:nvPr/>
        </p:nvSpPr>
        <p:spPr>
          <a:xfrm>
            <a:off x="3345427" y="4806465"/>
            <a:ext cx="2455609" cy="1570414"/>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2" name="Google Shape;62;p12"/>
          <p:cNvSpPr/>
          <p:nvPr/>
        </p:nvSpPr>
        <p:spPr>
          <a:xfrm>
            <a:off x="633356" y="4806465"/>
            <a:ext cx="2351744" cy="1570414"/>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3" name="Google Shape;63;p12"/>
          <p:cNvSpPr txBox="1"/>
          <p:nvPr/>
        </p:nvSpPr>
        <p:spPr>
          <a:xfrm>
            <a:off x="2308355" y="220054"/>
            <a:ext cx="9330400" cy="10776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4000" b="1" i="0" u="none" strike="noStrike" cap="none">
                <a:solidFill>
                  <a:srgbClr val="435369"/>
                </a:solidFill>
                <a:latin typeface="Arial"/>
                <a:ea typeface="Arial"/>
                <a:cs typeface="Arial"/>
                <a:sym typeface="Arial"/>
              </a:rPr>
              <a:t>מחקר: מה קורה ברחוב שלי? </a:t>
            </a:r>
            <a:endParaRPr sz="4000" b="1" i="0" u="none" strike="noStrike" cap="none">
              <a:solidFill>
                <a:srgbClr val="435369"/>
              </a:solidFill>
              <a:latin typeface="Arial"/>
              <a:ea typeface="Arial"/>
              <a:cs typeface="Arial"/>
              <a:sym typeface="Arial"/>
            </a:endParaRPr>
          </a:p>
        </p:txBody>
      </p:sp>
      <p:sp>
        <p:nvSpPr>
          <p:cNvPr id="64" name="Google Shape;64;p12"/>
          <p:cNvSpPr txBox="1"/>
          <p:nvPr/>
        </p:nvSpPr>
        <p:spPr>
          <a:xfrm>
            <a:off x="4959178" y="1392446"/>
            <a:ext cx="6679577" cy="1077600"/>
          </a:xfrm>
          <a:prstGeom prst="rect">
            <a:avLst/>
          </a:prstGeom>
          <a:noFill/>
          <a:ln>
            <a:noFill/>
          </a:ln>
        </p:spPr>
        <p:txBody>
          <a:bodyPr spcFirstLastPara="1" wrap="square" lIns="121900" tIns="121900" rIns="121900" bIns="121900" anchor="t" anchorCtr="0">
            <a:noAutofit/>
          </a:bodyPr>
          <a:lstStyle/>
          <a:p>
            <a:pPr marL="0" marR="0" lvl="0" indent="0" algn="r" rtl="1">
              <a:lnSpc>
                <a:spcPct val="125000"/>
              </a:lnSpc>
              <a:spcBef>
                <a:spcPts val="0"/>
              </a:spcBef>
              <a:spcAft>
                <a:spcPts val="0"/>
              </a:spcAft>
              <a:buNone/>
            </a:pPr>
            <a:r>
              <a:rPr lang="iw-IL" sz="1600" b="0" i="0" u="none" strike="noStrike" cap="none">
                <a:solidFill>
                  <a:srgbClr val="435369"/>
                </a:solidFill>
                <a:latin typeface="Arial"/>
                <a:ea typeface="Arial"/>
                <a:cs typeface="Arial"/>
                <a:sym typeface="Arial"/>
              </a:rPr>
              <a:t>צלמו מקומות נקיים במיוחד ומקומות מלוכלכים במיוחד ברחוב/בשכונה שלכם. העלו את התמונות וכתבו למה לדעתכם מקומות מסוימים נקיים יותר מאחרים?</a:t>
            </a:r>
            <a:endParaRPr sz="1800" b="0" i="0" u="none" strike="noStrike" cap="none">
              <a:solidFill>
                <a:srgbClr val="435369"/>
              </a:solidFill>
              <a:highlight>
                <a:srgbClr val="FFFF00"/>
              </a:highlight>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chemeClr val="dk1"/>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65" name="Google Shape;65;p12"/>
          <p:cNvSpPr/>
          <p:nvPr/>
        </p:nvSpPr>
        <p:spPr>
          <a:xfrm rot="10800000">
            <a:off x="5278581" y="947468"/>
            <a:ext cx="6237007" cy="72000"/>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66" name="Google Shape;66;p12"/>
          <p:cNvSpPr/>
          <p:nvPr/>
        </p:nvSpPr>
        <p:spPr>
          <a:xfrm>
            <a:off x="6948645" y="1147298"/>
            <a:ext cx="4658647"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צאו לרחוב או לשכונה ובררו מה המצב אצלכם.</a:t>
            </a:r>
            <a:endParaRPr/>
          </a:p>
        </p:txBody>
      </p:sp>
      <p:pic>
        <p:nvPicPr>
          <p:cNvPr id="67" name="Google Shape;67;p12"/>
          <p:cNvPicPr preferRelativeResize="0"/>
          <p:nvPr/>
        </p:nvPicPr>
        <p:blipFill rotWithShape="1">
          <a:blip r:embed="rId2">
            <a:alphaModFix/>
          </a:blip>
          <a:srcRect/>
          <a:stretch/>
        </p:blipFill>
        <p:spPr>
          <a:xfrm>
            <a:off x="8853055" y="2098073"/>
            <a:ext cx="2662534" cy="2616472"/>
          </a:xfrm>
          <a:prstGeom prst="rect">
            <a:avLst/>
          </a:prstGeom>
          <a:noFill/>
          <a:ln>
            <a:noFill/>
          </a:ln>
        </p:spPr>
      </p:pic>
      <p:pic>
        <p:nvPicPr>
          <p:cNvPr id="68" name="Google Shape;68;p12"/>
          <p:cNvPicPr preferRelativeResize="0"/>
          <p:nvPr/>
        </p:nvPicPr>
        <p:blipFill rotWithShape="1">
          <a:blip r:embed="rId2">
            <a:alphaModFix/>
          </a:blip>
          <a:srcRect/>
          <a:stretch/>
        </p:blipFill>
        <p:spPr>
          <a:xfrm>
            <a:off x="6122816" y="2098073"/>
            <a:ext cx="2556056" cy="2616472"/>
          </a:xfrm>
          <a:prstGeom prst="rect">
            <a:avLst/>
          </a:prstGeom>
          <a:noFill/>
          <a:ln>
            <a:noFill/>
          </a:ln>
        </p:spPr>
      </p:pic>
      <p:pic>
        <p:nvPicPr>
          <p:cNvPr id="69" name="Google Shape;69;p12"/>
          <p:cNvPicPr preferRelativeResize="0"/>
          <p:nvPr/>
        </p:nvPicPr>
        <p:blipFill rotWithShape="1">
          <a:blip r:embed="rId2">
            <a:alphaModFix/>
          </a:blip>
          <a:srcRect/>
          <a:stretch/>
        </p:blipFill>
        <p:spPr>
          <a:xfrm>
            <a:off x="3274138" y="2098073"/>
            <a:ext cx="2641253" cy="2616472"/>
          </a:xfrm>
          <a:prstGeom prst="rect">
            <a:avLst/>
          </a:prstGeom>
          <a:noFill/>
          <a:ln>
            <a:noFill/>
          </a:ln>
        </p:spPr>
      </p:pic>
      <p:pic>
        <p:nvPicPr>
          <p:cNvPr id="70" name="Google Shape;70;p12"/>
          <p:cNvPicPr preferRelativeResize="0"/>
          <p:nvPr/>
        </p:nvPicPr>
        <p:blipFill rotWithShape="1">
          <a:blip r:embed="rId2">
            <a:alphaModFix/>
          </a:blip>
          <a:srcRect/>
          <a:stretch/>
        </p:blipFill>
        <p:spPr>
          <a:xfrm>
            <a:off x="523117" y="2098073"/>
            <a:ext cx="2576838" cy="2616472"/>
          </a:xfrm>
          <a:prstGeom prst="rect">
            <a:avLst/>
          </a:prstGeom>
          <a:noFill/>
          <a:ln>
            <a:noFill/>
          </a:ln>
        </p:spPr>
      </p:pic>
      <p:pic>
        <p:nvPicPr>
          <p:cNvPr id="71" name="Google Shape;71;p12"/>
          <p:cNvPicPr preferRelativeResize="0"/>
          <p:nvPr/>
        </p:nvPicPr>
        <p:blipFill rotWithShape="1">
          <a:blip r:embed="rId3">
            <a:alphaModFix/>
          </a:blip>
          <a:srcRect/>
          <a:stretch/>
        </p:blipFill>
        <p:spPr>
          <a:xfrm>
            <a:off x="56913" y="907249"/>
            <a:ext cx="4945779" cy="1102916"/>
          </a:xfrm>
          <a:prstGeom prst="rect">
            <a:avLst/>
          </a:prstGeom>
          <a:noFill/>
          <a:ln>
            <a:noFill/>
          </a:ln>
        </p:spPr>
      </p:pic>
      <p:sp>
        <p:nvSpPr>
          <p:cNvPr id="72" name="Google Shape;72;p12"/>
          <p:cNvSpPr>
            <a:spLocks noGrp="1"/>
          </p:cNvSpPr>
          <p:nvPr>
            <p:ph type="pic" idx="2"/>
          </p:nvPr>
        </p:nvSpPr>
        <p:spPr>
          <a:xfrm>
            <a:off x="9059917" y="2319744"/>
            <a:ext cx="2265144" cy="2217039"/>
          </a:xfrm>
          <a:prstGeom prst="rect">
            <a:avLst/>
          </a:prstGeom>
          <a:solidFill>
            <a:schemeClr val="lt1">
              <a:alpha val="49803"/>
            </a:schemeClr>
          </a:solid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300"/>
              <a:buFont typeface="Arial"/>
              <a:buNone/>
              <a:defRPr sz="1300" b="0" i="0" u="none" strike="noStrike" cap="none">
                <a:solidFill>
                  <a:srgbClr val="435369"/>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73" name="Google Shape;73;p12"/>
          <p:cNvSpPr>
            <a:spLocks noGrp="1"/>
          </p:cNvSpPr>
          <p:nvPr>
            <p:ph type="pic" idx="3"/>
          </p:nvPr>
        </p:nvSpPr>
        <p:spPr>
          <a:xfrm>
            <a:off x="6306206" y="2319744"/>
            <a:ext cx="2186153" cy="2217039"/>
          </a:xfrm>
          <a:prstGeom prst="rect">
            <a:avLst/>
          </a:prstGeom>
          <a:solidFill>
            <a:schemeClr val="lt1">
              <a:alpha val="49803"/>
            </a:schemeClr>
          </a:solid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300"/>
              <a:buFont typeface="Arial"/>
              <a:buNone/>
              <a:defRPr sz="1300" b="0" i="0" u="none" strike="noStrike" cap="none">
                <a:solidFill>
                  <a:srgbClr val="435369"/>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74" name="Google Shape;74;p12"/>
          <p:cNvSpPr>
            <a:spLocks noGrp="1"/>
          </p:cNvSpPr>
          <p:nvPr>
            <p:ph type="pic" idx="4"/>
          </p:nvPr>
        </p:nvSpPr>
        <p:spPr>
          <a:xfrm>
            <a:off x="3478925" y="2319744"/>
            <a:ext cx="2249214" cy="2217039"/>
          </a:xfrm>
          <a:prstGeom prst="rect">
            <a:avLst/>
          </a:prstGeom>
          <a:solidFill>
            <a:schemeClr val="lt1">
              <a:alpha val="49803"/>
            </a:schemeClr>
          </a:solid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300"/>
              <a:buFont typeface="Arial"/>
              <a:buNone/>
              <a:defRPr sz="1300" b="0" i="0" u="none" strike="noStrike" cap="none">
                <a:solidFill>
                  <a:srgbClr val="435369"/>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75" name="Google Shape;75;p12"/>
          <p:cNvSpPr>
            <a:spLocks noGrp="1"/>
          </p:cNvSpPr>
          <p:nvPr>
            <p:ph type="pic" idx="5"/>
          </p:nvPr>
        </p:nvSpPr>
        <p:spPr>
          <a:xfrm>
            <a:off x="704194" y="2319744"/>
            <a:ext cx="2196661" cy="2217039"/>
          </a:xfrm>
          <a:prstGeom prst="rect">
            <a:avLst/>
          </a:prstGeom>
          <a:solidFill>
            <a:schemeClr val="lt1">
              <a:alpha val="49803"/>
            </a:schemeClr>
          </a:solid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300"/>
              <a:buFont typeface="Arial"/>
              <a:buNone/>
              <a:defRPr sz="1300" b="0" i="0" u="none" strike="noStrike" cap="none">
                <a:solidFill>
                  <a:srgbClr val="435369"/>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pic>
        <p:nvPicPr>
          <p:cNvPr id="76" name="Google Shape;76;p12"/>
          <p:cNvPicPr preferRelativeResize="0"/>
          <p:nvPr/>
        </p:nvPicPr>
        <p:blipFill rotWithShape="1">
          <a:blip r:embed="rId4">
            <a:alphaModFix/>
          </a:blip>
          <a:srcRect/>
          <a:stretch/>
        </p:blipFill>
        <p:spPr>
          <a:xfrm>
            <a:off x="1666240" y="124460"/>
            <a:ext cx="736600" cy="515620"/>
          </a:xfrm>
          <a:prstGeom prst="rect">
            <a:avLst/>
          </a:prstGeom>
          <a:noFill/>
          <a:ln>
            <a:noFill/>
          </a:ln>
        </p:spPr>
      </p:pic>
      <p:pic>
        <p:nvPicPr>
          <p:cNvPr id="77" name="Google Shape;77;p12"/>
          <p:cNvPicPr preferRelativeResize="0"/>
          <p:nvPr/>
        </p:nvPicPr>
        <p:blipFill rotWithShape="1">
          <a:blip r:embed="rId5">
            <a:alphaModFix/>
          </a:blip>
          <a:srcRect l="4869" t="9841"/>
          <a:stretch/>
        </p:blipFill>
        <p:spPr>
          <a:xfrm>
            <a:off x="-1568" y="0"/>
            <a:ext cx="1758146" cy="83312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78"/>
        <p:cNvGrpSpPr/>
        <p:nvPr/>
      </p:nvGrpSpPr>
      <p:grpSpPr>
        <a:xfrm>
          <a:off x="0" y="0"/>
          <a:ext cx="0" cy="0"/>
          <a:chOff x="0" y="0"/>
          <a:chExt cx="0" cy="0"/>
        </a:xfrm>
      </p:grpSpPr>
      <p:sp>
        <p:nvSpPr>
          <p:cNvPr id="79" name="Google Shape;79;p13"/>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0" name="Google Shape;80;p13"/>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81" name="Google Shape;81;p13"/>
          <p:cNvSpPr/>
          <p:nvPr/>
        </p:nvSpPr>
        <p:spPr>
          <a:xfrm>
            <a:off x="9122771" y="2192482"/>
            <a:ext cx="2455609" cy="412502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2" name="Google Shape;82;p13"/>
          <p:cNvSpPr/>
          <p:nvPr/>
        </p:nvSpPr>
        <p:spPr>
          <a:xfrm>
            <a:off x="6237799" y="2192482"/>
            <a:ext cx="2455609" cy="412502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3" name="Google Shape;83;p13"/>
          <p:cNvSpPr/>
          <p:nvPr/>
        </p:nvSpPr>
        <p:spPr>
          <a:xfrm>
            <a:off x="3366057" y="2192482"/>
            <a:ext cx="2455609" cy="412502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4" name="Google Shape;84;p13"/>
          <p:cNvSpPr/>
          <p:nvPr/>
        </p:nvSpPr>
        <p:spPr>
          <a:xfrm>
            <a:off x="489319" y="2192482"/>
            <a:ext cx="2455609" cy="412502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5" name="Google Shape;85;p13"/>
          <p:cNvSpPr txBox="1"/>
          <p:nvPr/>
        </p:nvSpPr>
        <p:spPr>
          <a:xfrm>
            <a:off x="5039590" y="1331838"/>
            <a:ext cx="6838155" cy="10184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600" b="0" i="0" u="none" strike="noStrike" cap="none">
                <a:solidFill>
                  <a:srgbClr val="435369"/>
                </a:solidFill>
                <a:latin typeface="Arial"/>
                <a:ea typeface="Arial"/>
                <a:cs typeface="Arial"/>
                <a:sym typeface="Arial"/>
              </a:rPr>
              <a:t>שאלו אנשים ברחוב: </a:t>
            </a:r>
            <a:endParaRPr/>
          </a:p>
          <a:p>
            <a:pPr marL="0" marR="0" lvl="0" indent="0" algn="r" rtl="1">
              <a:lnSpc>
                <a:spcPct val="100000"/>
              </a:lnSpc>
              <a:spcBef>
                <a:spcPts val="0"/>
              </a:spcBef>
              <a:spcAft>
                <a:spcPts val="0"/>
              </a:spcAft>
              <a:buNone/>
            </a:pPr>
            <a:r>
              <a:rPr lang="iw-IL" sz="1600" b="0" i="0" u="none" strike="noStrike" cap="none">
                <a:solidFill>
                  <a:srgbClr val="435369"/>
                </a:solidFill>
                <a:latin typeface="Arial"/>
                <a:ea typeface="Arial"/>
                <a:cs typeface="Arial"/>
                <a:sym typeface="Arial"/>
              </a:rPr>
              <a:t>מה לדעתם הסיבה לכך שנקי/מלוכלך? מה משפיע על הניקיון במרחב הציבורי?</a:t>
            </a:r>
            <a:endParaRPr sz="2489" b="0" i="0" u="none" strike="noStrike" cap="none">
              <a:solidFill>
                <a:schemeClr val="dk1"/>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chemeClr val="dk1"/>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86" name="Google Shape;86;p13"/>
          <p:cNvSpPr txBox="1"/>
          <p:nvPr/>
        </p:nvSpPr>
        <p:spPr>
          <a:xfrm>
            <a:off x="2547346" y="160679"/>
            <a:ext cx="9330400" cy="10776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4000" b="1" i="0" u="none" strike="noStrike" cap="none">
                <a:solidFill>
                  <a:srgbClr val="435369"/>
                </a:solidFill>
                <a:latin typeface="Arial"/>
                <a:ea typeface="Arial"/>
                <a:cs typeface="Arial"/>
                <a:sym typeface="Arial"/>
              </a:rPr>
              <a:t>מחקר: מה קורה ברחוב שלי? </a:t>
            </a:r>
            <a:endParaRPr sz="4000" b="1" i="0" u="none" strike="noStrike" cap="none">
              <a:solidFill>
                <a:srgbClr val="435369"/>
              </a:solidFill>
              <a:latin typeface="Arial"/>
              <a:ea typeface="Arial"/>
              <a:cs typeface="Arial"/>
              <a:sym typeface="Arial"/>
            </a:endParaRPr>
          </a:p>
        </p:txBody>
      </p:sp>
      <p:sp>
        <p:nvSpPr>
          <p:cNvPr id="87" name="Google Shape;87;p13"/>
          <p:cNvSpPr/>
          <p:nvPr/>
        </p:nvSpPr>
        <p:spPr>
          <a:xfrm rot="10800000">
            <a:off x="5309755" y="888093"/>
            <a:ext cx="6444824" cy="59971"/>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88" name="Google Shape;88;p13"/>
          <p:cNvSpPr/>
          <p:nvPr/>
        </p:nvSpPr>
        <p:spPr>
          <a:xfrm>
            <a:off x="7187636" y="1041623"/>
            <a:ext cx="4658647"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צאו לרחוב או לשכונה ובררו מה המצב אצלכם.</a:t>
            </a:r>
            <a:endParaRPr/>
          </a:p>
        </p:txBody>
      </p:sp>
      <p:pic>
        <p:nvPicPr>
          <p:cNvPr id="89" name="Google Shape;89;p13"/>
          <p:cNvPicPr preferRelativeResize="0"/>
          <p:nvPr/>
        </p:nvPicPr>
        <p:blipFill rotWithShape="1">
          <a:blip r:embed="rId2">
            <a:alphaModFix/>
          </a:blip>
          <a:srcRect/>
          <a:stretch/>
        </p:blipFill>
        <p:spPr>
          <a:xfrm>
            <a:off x="8869607" y="6199205"/>
            <a:ext cx="349161" cy="225927"/>
          </a:xfrm>
          <a:prstGeom prst="rect">
            <a:avLst/>
          </a:prstGeom>
          <a:noFill/>
          <a:ln>
            <a:noFill/>
          </a:ln>
        </p:spPr>
      </p:pic>
      <p:pic>
        <p:nvPicPr>
          <p:cNvPr id="90" name="Google Shape;90;p13"/>
          <p:cNvPicPr preferRelativeResize="0"/>
          <p:nvPr/>
        </p:nvPicPr>
        <p:blipFill rotWithShape="1">
          <a:blip r:embed="rId2">
            <a:alphaModFix/>
          </a:blip>
          <a:srcRect/>
          <a:stretch/>
        </p:blipFill>
        <p:spPr>
          <a:xfrm>
            <a:off x="11405418" y="2142706"/>
            <a:ext cx="349161" cy="225927"/>
          </a:xfrm>
          <a:prstGeom prst="rect">
            <a:avLst/>
          </a:prstGeom>
          <a:noFill/>
          <a:ln>
            <a:noFill/>
          </a:ln>
        </p:spPr>
      </p:pic>
      <p:pic>
        <p:nvPicPr>
          <p:cNvPr id="91" name="Google Shape;91;p13"/>
          <p:cNvPicPr preferRelativeResize="0"/>
          <p:nvPr/>
        </p:nvPicPr>
        <p:blipFill rotWithShape="1">
          <a:blip r:embed="rId2">
            <a:alphaModFix/>
          </a:blip>
          <a:srcRect/>
          <a:stretch/>
        </p:blipFill>
        <p:spPr>
          <a:xfrm>
            <a:off x="5984635" y="6199205"/>
            <a:ext cx="349161" cy="225927"/>
          </a:xfrm>
          <a:prstGeom prst="rect">
            <a:avLst/>
          </a:prstGeom>
          <a:noFill/>
          <a:ln>
            <a:noFill/>
          </a:ln>
        </p:spPr>
      </p:pic>
      <p:pic>
        <p:nvPicPr>
          <p:cNvPr id="92" name="Google Shape;92;p13"/>
          <p:cNvPicPr preferRelativeResize="0"/>
          <p:nvPr/>
        </p:nvPicPr>
        <p:blipFill rotWithShape="1">
          <a:blip r:embed="rId2">
            <a:alphaModFix/>
          </a:blip>
          <a:srcRect/>
          <a:stretch/>
        </p:blipFill>
        <p:spPr>
          <a:xfrm>
            <a:off x="8520446" y="2142706"/>
            <a:ext cx="349161" cy="225927"/>
          </a:xfrm>
          <a:prstGeom prst="rect">
            <a:avLst/>
          </a:prstGeom>
          <a:noFill/>
          <a:ln>
            <a:noFill/>
          </a:ln>
        </p:spPr>
      </p:pic>
      <p:pic>
        <p:nvPicPr>
          <p:cNvPr id="93" name="Google Shape;93;p13"/>
          <p:cNvPicPr preferRelativeResize="0"/>
          <p:nvPr/>
        </p:nvPicPr>
        <p:blipFill rotWithShape="1">
          <a:blip r:embed="rId2">
            <a:alphaModFix/>
          </a:blip>
          <a:srcRect/>
          <a:stretch/>
        </p:blipFill>
        <p:spPr>
          <a:xfrm>
            <a:off x="3112893" y="6199205"/>
            <a:ext cx="349161" cy="225927"/>
          </a:xfrm>
          <a:prstGeom prst="rect">
            <a:avLst/>
          </a:prstGeom>
          <a:noFill/>
          <a:ln>
            <a:noFill/>
          </a:ln>
        </p:spPr>
      </p:pic>
      <p:pic>
        <p:nvPicPr>
          <p:cNvPr id="94" name="Google Shape;94;p13"/>
          <p:cNvPicPr preferRelativeResize="0"/>
          <p:nvPr/>
        </p:nvPicPr>
        <p:blipFill rotWithShape="1">
          <a:blip r:embed="rId2">
            <a:alphaModFix/>
          </a:blip>
          <a:srcRect/>
          <a:stretch/>
        </p:blipFill>
        <p:spPr>
          <a:xfrm>
            <a:off x="5648704" y="2142706"/>
            <a:ext cx="349161" cy="225927"/>
          </a:xfrm>
          <a:prstGeom prst="rect">
            <a:avLst/>
          </a:prstGeom>
          <a:noFill/>
          <a:ln>
            <a:noFill/>
          </a:ln>
        </p:spPr>
      </p:pic>
      <p:pic>
        <p:nvPicPr>
          <p:cNvPr id="95" name="Google Shape;95;p13"/>
          <p:cNvPicPr preferRelativeResize="0"/>
          <p:nvPr/>
        </p:nvPicPr>
        <p:blipFill rotWithShape="1">
          <a:blip r:embed="rId2">
            <a:alphaModFix/>
          </a:blip>
          <a:srcRect/>
          <a:stretch/>
        </p:blipFill>
        <p:spPr>
          <a:xfrm>
            <a:off x="2771966" y="2142706"/>
            <a:ext cx="349161" cy="225927"/>
          </a:xfrm>
          <a:prstGeom prst="rect">
            <a:avLst/>
          </a:prstGeom>
          <a:noFill/>
          <a:ln>
            <a:noFill/>
          </a:ln>
        </p:spPr>
      </p:pic>
      <p:pic>
        <p:nvPicPr>
          <p:cNvPr id="96" name="Google Shape;96;p13"/>
          <p:cNvPicPr preferRelativeResize="0"/>
          <p:nvPr/>
        </p:nvPicPr>
        <p:blipFill rotWithShape="1">
          <a:blip r:embed="rId3">
            <a:alphaModFix/>
          </a:blip>
          <a:srcRect/>
          <a:stretch/>
        </p:blipFill>
        <p:spPr>
          <a:xfrm>
            <a:off x="1317824" y="199550"/>
            <a:ext cx="3590137" cy="1875763"/>
          </a:xfrm>
          <a:prstGeom prst="rect">
            <a:avLst/>
          </a:prstGeom>
          <a:noFill/>
          <a:ln>
            <a:noFill/>
          </a:ln>
        </p:spPr>
      </p:pic>
      <p:pic>
        <p:nvPicPr>
          <p:cNvPr id="97" name="Google Shape;97;p13"/>
          <p:cNvPicPr preferRelativeResize="0"/>
          <p:nvPr/>
        </p:nvPicPr>
        <p:blipFill rotWithShape="1">
          <a:blip r:embed="rId4">
            <a:alphaModFix/>
          </a:blip>
          <a:srcRect/>
          <a:stretch/>
        </p:blipFill>
        <p:spPr>
          <a:xfrm>
            <a:off x="1666240" y="124460"/>
            <a:ext cx="736600" cy="515620"/>
          </a:xfrm>
          <a:prstGeom prst="rect">
            <a:avLst/>
          </a:prstGeom>
          <a:noFill/>
          <a:ln>
            <a:noFill/>
          </a:ln>
        </p:spPr>
      </p:pic>
      <p:pic>
        <p:nvPicPr>
          <p:cNvPr id="98" name="Google Shape;98;p13"/>
          <p:cNvPicPr preferRelativeResize="0"/>
          <p:nvPr/>
        </p:nvPicPr>
        <p:blipFill rotWithShape="1">
          <a:blip r:embed="rId5">
            <a:alphaModFix/>
          </a:blip>
          <a:srcRect l="4869" t="9841"/>
          <a:stretch/>
        </p:blipFill>
        <p:spPr>
          <a:xfrm>
            <a:off x="-1568" y="0"/>
            <a:ext cx="1758146" cy="83312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spTree>
      <p:nvGrpSpPr>
        <p:cNvPr id="1" name="Shape 99"/>
        <p:cNvGrpSpPr/>
        <p:nvPr/>
      </p:nvGrpSpPr>
      <p:grpSpPr>
        <a:xfrm>
          <a:off x="0" y="0"/>
          <a:ext cx="0" cy="0"/>
          <a:chOff x="0" y="0"/>
          <a:chExt cx="0" cy="0"/>
        </a:xfrm>
      </p:grpSpPr>
      <p:sp>
        <p:nvSpPr>
          <p:cNvPr id="100" name="Google Shape;100;p14"/>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1" name="Google Shape;101;p14"/>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02" name="Google Shape;102;p14"/>
          <p:cNvSpPr/>
          <p:nvPr/>
        </p:nvSpPr>
        <p:spPr>
          <a:xfrm>
            <a:off x="9123214" y="2872340"/>
            <a:ext cx="2232823" cy="320634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3" name="Google Shape;103;p14"/>
          <p:cNvSpPr/>
          <p:nvPr/>
        </p:nvSpPr>
        <p:spPr>
          <a:xfrm>
            <a:off x="6598222" y="2872340"/>
            <a:ext cx="2232823" cy="320634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4" name="Google Shape;104;p14"/>
          <p:cNvSpPr/>
          <p:nvPr/>
        </p:nvSpPr>
        <p:spPr>
          <a:xfrm>
            <a:off x="3614304" y="2872340"/>
            <a:ext cx="2358736" cy="320634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5" name="Google Shape;105;p14"/>
          <p:cNvSpPr/>
          <p:nvPr/>
        </p:nvSpPr>
        <p:spPr>
          <a:xfrm>
            <a:off x="855804" y="2872340"/>
            <a:ext cx="2451031" cy="3206342"/>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6" name="Google Shape;106;p14"/>
          <p:cNvSpPr/>
          <p:nvPr/>
        </p:nvSpPr>
        <p:spPr>
          <a:xfrm>
            <a:off x="6598223" y="2057023"/>
            <a:ext cx="4757816" cy="587166"/>
          </a:xfrm>
          <a:prstGeom prst="roundRect">
            <a:avLst>
              <a:gd name="adj" fmla="val 8732"/>
            </a:avLst>
          </a:prstGeom>
          <a:gradFill>
            <a:gsLst>
              <a:gs pos="0">
                <a:srgbClr val="01AEFF">
                  <a:alpha val="7843"/>
                </a:srgbClr>
              </a:gs>
              <a:gs pos="34000">
                <a:srgbClr val="01AEFF">
                  <a:alpha val="7843"/>
                </a:srgbClr>
              </a:gs>
              <a:gs pos="99000">
                <a:srgbClr val="01AEFF">
                  <a:alpha val="42745"/>
                </a:srgbClr>
              </a:gs>
              <a:gs pos="100000">
                <a:srgbClr val="01AEFF">
                  <a:alpha val="42745"/>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107" name="Google Shape;107;p14"/>
          <p:cNvSpPr txBox="1"/>
          <p:nvPr/>
        </p:nvSpPr>
        <p:spPr>
          <a:xfrm>
            <a:off x="5049979" y="1347354"/>
            <a:ext cx="6453691" cy="587165"/>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600" b="0" i="0" u="none" strike="noStrike" cap="none">
                <a:solidFill>
                  <a:srgbClr val="435369"/>
                </a:solidFill>
                <a:latin typeface="Arial"/>
                <a:ea typeface="Arial"/>
                <a:cs typeface="Arial"/>
                <a:sym typeface="Arial"/>
              </a:rPr>
              <a:t>ראיינו מנקה הרחובות/ מפנה הזבל בשכונה.</a:t>
            </a:r>
            <a:endParaRPr sz="1600" b="0" i="0" u="none" strike="noStrike" cap="none">
              <a:solidFill>
                <a:srgbClr val="435369"/>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a:p>
            <a:pPr marL="609585" marR="0" lvl="0" indent="0" algn="r" rtl="1">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08" name="Google Shape;108;p14"/>
          <p:cNvSpPr txBox="1"/>
          <p:nvPr/>
        </p:nvSpPr>
        <p:spPr>
          <a:xfrm>
            <a:off x="7358139" y="2006959"/>
            <a:ext cx="3879600" cy="4312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מה משפיע על רמת הניקיון בשכונה?</a:t>
            </a:r>
            <a:r>
              <a:rPr lang="iw-IL" sz="2489" b="0" i="0" u="none" strike="noStrike" cap="none">
                <a:solidFill>
                  <a:srgbClr val="000000"/>
                </a:solidFill>
                <a:latin typeface="Arial"/>
                <a:ea typeface="Arial"/>
                <a:cs typeface="Arial"/>
                <a:sym typeface="Arial"/>
              </a:rPr>
              <a:t> </a:t>
            </a:r>
            <a:endParaRPr sz="2489" b="0" i="0" u="none" strike="noStrike" cap="none">
              <a:solidFill>
                <a:srgbClr val="000000"/>
              </a:solidFill>
              <a:latin typeface="Arial"/>
              <a:ea typeface="Arial"/>
              <a:cs typeface="Arial"/>
              <a:sym typeface="Arial"/>
            </a:endParaRPr>
          </a:p>
        </p:txBody>
      </p:sp>
      <p:sp>
        <p:nvSpPr>
          <p:cNvPr id="109" name="Google Shape;109;p14"/>
          <p:cNvSpPr txBox="1"/>
          <p:nvPr/>
        </p:nvSpPr>
        <p:spPr>
          <a:xfrm>
            <a:off x="2173270" y="233416"/>
            <a:ext cx="9330400" cy="10776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4000" b="1" i="0" u="none" strike="noStrike" cap="none">
                <a:solidFill>
                  <a:srgbClr val="435369"/>
                </a:solidFill>
                <a:latin typeface="Arial"/>
                <a:ea typeface="Arial"/>
                <a:cs typeface="Arial"/>
                <a:sym typeface="Arial"/>
              </a:rPr>
              <a:t>מחקר: מה קורה ברחוב שלי? </a:t>
            </a:r>
            <a:endParaRPr sz="4000" b="1" i="0" u="none" strike="noStrike" cap="none">
              <a:solidFill>
                <a:srgbClr val="435369"/>
              </a:solidFill>
              <a:latin typeface="Arial"/>
              <a:ea typeface="Arial"/>
              <a:cs typeface="Arial"/>
              <a:sym typeface="Arial"/>
            </a:endParaRPr>
          </a:p>
        </p:txBody>
      </p:sp>
      <p:sp>
        <p:nvSpPr>
          <p:cNvPr id="110" name="Google Shape;110;p14"/>
          <p:cNvSpPr/>
          <p:nvPr/>
        </p:nvSpPr>
        <p:spPr>
          <a:xfrm rot="10800000">
            <a:off x="4935679" y="971221"/>
            <a:ext cx="6444824" cy="59971"/>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111" name="Google Shape;111;p14"/>
          <p:cNvSpPr/>
          <p:nvPr/>
        </p:nvSpPr>
        <p:spPr>
          <a:xfrm>
            <a:off x="6813560" y="1124751"/>
            <a:ext cx="4658647"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צאו לרחוב או לשכונה ובררו מה המצב אצלכם.</a:t>
            </a:r>
            <a:endParaRPr/>
          </a:p>
        </p:txBody>
      </p:sp>
      <p:sp>
        <p:nvSpPr>
          <p:cNvPr id="112" name="Google Shape;112;p14"/>
          <p:cNvSpPr/>
          <p:nvPr/>
        </p:nvSpPr>
        <p:spPr>
          <a:xfrm>
            <a:off x="836246" y="2057023"/>
            <a:ext cx="5157575" cy="587166"/>
          </a:xfrm>
          <a:prstGeom prst="roundRect">
            <a:avLst>
              <a:gd name="adj" fmla="val 8732"/>
            </a:avLst>
          </a:prstGeom>
          <a:gradFill>
            <a:gsLst>
              <a:gs pos="0">
                <a:srgbClr val="01AEFF">
                  <a:alpha val="7843"/>
                </a:srgbClr>
              </a:gs>
              <a:gs pos="34000">
                <a:srgbClr val="01AEFF">
                  <a:alpha val="7843"/>
                </a:srgbClr>
              </a:gs>
              <a:gs pos="99000">
                <a:srgbClr val="01AEFF">
                  <a:alpha val="42745"/>
                </a:srgbClr>
              </a:gs>
              <a:gs pos="100000">
                <a:srgbClr val="01AEFF">
                  <a:alpha val="42745"/>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113" name="Google Shape;113;p14"/>
          <p:cNvSpPr txBox="1"/>
          <p:nvPr/>
        </p:nvSpPr>
        <p:spPr>
          <a:xfrm>
            <a:off x="777584" y="2105940"/>
            <a:ext cx="5157576" cy="431200"/>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איך אפשר לשפר את רמת הניקיון של השכונה?</a:t>
            </a:r>
            <a:endParaRPr sz="1800" b="1" i="0" u="none" strike="noStrike" cap="none">
              <a:solidFill>
                <a:srgbClr val="435369"/>
              </a:solidFill>
              <a:latin typeface="Arial"/>
              <a:ea typeface="Arial"/>
              <a:cs typeface="Arial"/>
              <a:sym typeface="Arial"/>
            </a:endParaRPr>
          </a:p>
        </p:txBody>
      </p:sp>
      <p:pic>
        <p:nvPicPr>
          <p:cNvPr id="114" name="Google Shape;114;p14"/>
          <p:cNvPicPr preferRelativeResize="0"/>
          <p:nvPr/>
        </p:nvPicPr>
        <p:blipFill rotWithShape="1">
          <a:blip r:embed="rId2">
            <a:alphaModFix/>
          </a:blip>
          <a:srcRect/>
          <a:stretch/>
        </p:blipFill>
        <p:spPr>
          <a:xfrm>
            <a:off x="3265271" y="103765"/>
            <a:ext cx="1753245" cy="1996518"/>
          </a:xfrm>
          <a:prstGeom prst="rect">
            <a:avLst/>
          </a:prstGeom>
          <a:noFill/>
          <a:ln>
            <a:noFill/>
          </a:ln>
        </p:spPr>
      </p:pic>
      <p:pic>
        <p:nvPicPr>
          <p:cNvPr id="115" name="Google Shape;115;p14"/>
          <p:cNvPicPr preferRelativeResize="0"/>
          <p:nvPr/>
        </p:nvPicPr>
        <p:blipFill rotWithShape="1">
          <a:blip r:embed="rId3">
            <a:alphaModFix/>
          </a:blip>
          <a:srcRect/>
          <a:stretch/>
        </p:blipFill>
        <p:spPr>
          <a:xfrm>
            <a:off x="1666240" y="124460"/>
            <a:ext cx="736600" cy="515620"/>
          </a:xfrm>
          <a:prstGeom prst="rect">
            <a:avLst/>
          </a:prstGeom>
          <a:noFill/>
          <a:ln>
            <a:noFill/>
          </a:ln>
        </p:spPr>
      </p:pic>
      <p:pic>
        <p:nvPicPr>
          <p:cNvPr id="116" name="Google Shape;116;p14"/>
          <p:cNvPicPr preferRelativeResize="0"/>
          <p:nvPr/>
        </p:nvPicPr>
        <p:blipFill rotWithShape="1">
          <a:blip r:embed="rId4">
            <a:alphaModFix/>
          </a:blip>
          <a:srcRect l="4869" t="9841"/>
          <a:stretch/>
        </p:blipFill>
        <p:spPr>
          <a:xfrm>
            <a:off x="-1568" y="0"/>
            <a:ext cx="1758146" cy="83312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0_Title and Content">
  <p:cSld name="20_Title and Content">
    <p:spTree>
      <p:nvGrpSpPr>
        <p:cNvPr id="1" name="Shape 117"/>
        <p:cNvGrpSpPr/>
        <p:nvPr/>
      </p:nvGrpSpPr>
      <p:grpSpPr>
        <a:xfrm>
          <a:off x="0" y="0"/>
          <a:ext cx="0" cy="0"/>
          <a:chOff x="0" y="0"/>
          <a:chExt cx="0" cy="0"/>
        </a:xfrm>
      </p:grpSpPr>
      <p:sp>
        <p:nvSpPr>
          <p:cNvPr id="118" name="Google Shape;118;p15"/>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19" name="Google Shape;119;p15"/>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20" name="Google Shape;120;p15"/>
          <p:cNvSpPr txBox="1"/>
          <p:nvPr/>
        </p:nvSpPr>
        <p:spPr>
          <a:xfrm>
            <a:off x="5226626" y="402700"/>
            <a:ext cx="6320197" cy="719518"/>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4000" b="1" i="0" u="none" strike="noStrike" cap="none">
                <a:solidFill>
                  <a:srgbClr val="435369"/>
                </a:solidFill>
                <a:latin typeface="Arial"/>
                <a:ea typeface="Arial"/>
                <a:cs typeface="Arial"/>
                <a:sym typeface="Arial"/>
              </a:rPr>
              <a:t>סיכום תובנות והמלצות:</a:t>
            </a:r>
            <a:endParaRPr sz="4000" b="1" i="0" u="none" strike="noStrike" cap="none">
              <a:solidFill>
                <a:srgbClr val="435369"/>
              </a:solidFill>
              <a:latin typeface="Arial"/>
              <a:ea typeface="Arial"/>
              <a:cs typeface="Arial"/>
              <a:sym typeface="Arial"/>
            </a:endParaRPr>
          </a:p>
        </p:txBody>
      </p:sp>
      <p:sp>
        <p:nvSpPr>
          <p:cNvPr id="121" name="Google Shape;121;p15"/>
          <p:cNvSpPr/>
          <p:nvPr/>
        </p:nvSpPr>
        <p:spPr>
          <a:xfrm rot="10800000">
            <a:off x="6096000" y="1054348"/>
            <a:ext cx="5315676" cy="67869"/>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sp>
        <p:nvSpPr>
          <p:cNvPr id="122" name="Google Shape;122;p15"/>
          <p:cNvSpPr/>
          <p:nvPr/>
        </p:nvSpPr>
        <p:spPr>
          <a:xfrm>
            <a:off x="5409260" y="1198773"/>
            <a:ext cx="6096000" cy="64633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800" b="1" i="0" u="none" strike="noStrike" cap="none">
                <a:solidFill>
                  <a:srgbClr val="435369"/>
                </a:solidFill>
                <a:latin typeface="Arial"/>
                <a:ea typeface="Arial"/>
                <a:cs typeface="Arial"/>
                <a:sym typeface="Arial"/>
              </a:rPr>
              <a:t>סכמו את התובנות שלכם מהמחקר, מהם הגורמים </a:t>
            </a:r>
            <a:br>
              <a:rPr lang="iw-IL" sz="1800" b="1" i="0" u="none" strike="noStrike" cap="none">
                <a:solidFill>
                  <a:srgbClr val="435369"/>
                </a:solidFill>
                <a:latin typeface="Arial"/>
                <a:ea typeface="Arial"/>
                <a:cs typeface="Arial"/>
                <a:sym typeface="Arial"/>
              </a:rPr>
            </a:br>
            <a:r>
              <a:rPr lang="iw-IL" sz="1800" b="1" i="0" u="none" strike="noStrike" cap="none">
                <a:solidFill>
                  <a:srgbClr val="435369"/>
                </a:solidFill>
                <a:latin typeface="Arial"/>
                <a:ea typeface="Arial"/>
                <a:cs typeface="Arial"/>
                <a:sym typeface="Arial"/>
              </a:rPr>
              <a:t>המשפיעים ביותר על הניקיון במרחב הציבורי לדעתכם?</a:t>
            </a:r>
            <a:endParaRPr/>
          </a:p>
        </p:txBody>
      </p:sp>
      <p:grpSp>
        <p:nvGrpSpPr>
          <p:cNvPr id="123" name="Google Shape;123;p15"/>
          <p:cNvGrpSpPr/>
          <p:nvPr/>
        </p:nvGrpSpPr>
        <p:grpSpPr>
          <a:xfrm>
            <a:off x="11089152" y="2048536"/>
            <a:ext cx="322524" cy="379656"/>
            <a:chOff x="8464855" y="6077239"/>
            <a:chExt cx="390254" cy="459384"/>
          </a:xfrm>
        </p:grpSpPr>
        <p:sp>
          <p:nvSpPr>
            <p:cNvPr id="124" name="Google Shape;124;p15"/>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25" name="Google Shape;125;p15"/>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1</a:t>
              </a:r>
              <a:endParaRPr sz="1867" b="1" i="0" u="none" strike="noStrike" cap="none">
                <a:solidFill>
                  <a:srgbClr val="435369"/>
                </a:solidFill>
                <a:latin typeface="Arial"/>
                <a:ea typeface="Arial"/>
                <a:cs typeface="Arial"/>
                <a:sym typeface="Arial"/>
              </a:endParaRPr>
            </a:p>
          </p:txBody>
        </p:sp>
      </p:grpSp>
      <p:grpSp>
        <p:nvGrpSpPr>
          <p:cNvPr id="126" name="Google Shape;126;p15"/>
          <p:cNvGrpSpPr/>
          <p:nvPr/>
        </p:nvGrpSpPr>
        <p:grpSpPr>
          <a:xfrm>
            <a:off x="11102757" y="3568616"/>
            <a:ext cx="322524" cy="379656"/>
            <a:chOff x="8464855" y="6077239"/>
            <a:chExt cx="390254" cy="459384"/>
          </a:xfrm>
        </p:grpSpPr>
        <p:sp>
          <p:nvSpPr>
            <p:cNvPr id="127" name="Google Shape;127;p15"/>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28" name="Google Shape;128;p15"/>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2</a:t>
              </a:r>
              <a:endParaRPr sz="1867" b="1" i="0" u="none" strike="noStrike" cap="none">
                <a:solidFill>
                  <a:srgbClr val="435369"/>
                </a:solidFill>
                <a:latin typeface="Arial"/>
                <a:ea typeface="Arial"/>
                <a:cs typeface="Arial"/>
                <a:sym typeface="Arial"/>
              </a:endParaRPr>
            </a:p>
          </p:txBody>
        </p:sp>
      </p:grpSp>
      <p:sp>
        <p:nvSpPr>
          <p:cNvPr id="129" name="Google Shape;129;p15"/>
          <p:cNvSpPr/>
          <p:nvPr/>
        </p:nvSpPr>
        <p:spPr>
          <a:xfrm>
            <a:off x="1548245" y="2061934"/>
            <a:ext cx="9394642" cy="1159248"/>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30" name="Google Shape;130;p15"/>
          <p:cNvSpPr/>
          <p:nvPr/>
        </p:nvSpPr>
        <p:spPr>
          <a:xfrm>
            <a:off x="1548245" y="3568616"/>
            <a:ext cx="9394642" cy="1159248"/>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31" name="Google Shape;131;p15"/>
          <p:cNvSpPr/>
          <p:nvPr/>
        </p:nvSpPr>
        <p:spPr>
          <a:xfrm>
            <a:off x="1548245" y="5106471"/>
            <a:ext cx="9394642" cy="1159248"/>
          </a:xfrm>
          <a:prstGeom prst="roundRect">
            <a:avLst>
              <a:gd name="adj" fmla="val 4241"/>
            </a:avLst>
          </a:prstGeom>
          <a:solidFill>
            <a:schemeClr val="lt1">
              <a:alpha val="49803"/>
            </a:schemeClr>
          </a:solidFill>
          <a:ln w="19050" cap="flat" cmpd="sng">
            <a:solidFill>
              <a:srgbClr val="0095D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grpSp>
        <p:nvGrpSpPr>
          <p:cNvPr id="132" name="Google Shape;132;p15"/>
          <p:cNvGrpSpPr/>
          <p:nvPr/>
        </p:nvGrpSpPr>
        <p:grpSpPr>
          <a:xfrm>
            <a:off x="11102757" y="5054516"/>
            <a:ext cx="322524" cy="379656"/>
            <a:chOff x="8464855" y="6077239"/>
            <a:chExt cx="390254" cy="459384"/>
          </a:xfrm>
        </p:grpSpPr>
        <p:sp>
          <p:nvSpPr>
            <p:cNvPr id="133" name="Google Shape;133;p15"/>
            <p:cNvSpPr/>
            <p:nvPr/>
          </p:nvSpPr>
          <p:spPr>
            <a:xfrm>
              <a:off x="8466924" y="6093450"/>
              <a:ext cx="376069" cy="376828"/>
            </a:xfrm>
            <a:prstGeom prst="ellipse">
              <a:avLst/>
            </a:prstGeom>
            <a:noFill/>
            <a:ln w="19050" cap="flat" cmpd="sng">
              <a:solidFill>
                <a:srgbClr val="01AEFF"/>
              </a:solidFill>
              <a:prstDash val="solid"/>
              <a:round/>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1867" b="1" i="0" u="none" strike="noStrike" cap="none">
                <a:solidFill>
                  <a:srgbClr val="000000"/>
                </a:solidFill>
                <a:latin typeface="Arial"/>
                <a:ea typeface="Arial"/>
                <a:cs typeface="Arial"/>
                <a:sym typeface="Arial"/>
              </a:endParaRPr>
            </a:p>
          </p:txBody>
        </p:sp>
        <p:sp>
          <p:nvSpPr>
            <p:cNvPr id="134" name="Google Shape;134;p15"/>
            <p:cNvSpPr/>
            <p:nvPr/>
          </p:nvSpPr>
          <p:spPr>
            <a:xfrm>
              <a:off x="8464855" y="6077239"/>
              <a:ext cx="390254" cy="459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IL" sz="1867" b="1" i="0" u="none" strike="noStrike" cap="none">
                  <a:solidFill>
                    <a:srgbClr val="435369"/>
                  </a:solidFill>
                  <a:latin typeface="Arial"/>
                  <a:ea typeface="Arial"/>
                  <a:cs typeface="Arial"/>
                  <a:sym typeface="Arial"/>
                </a:rPr>
                <a:t>3</a:t>
              </a:r>
              <a:endParaRPr sz="1867" b="1" i="0" u="none" strike="noStrike" cap="none">
                <a:solidFill>
                  <a:srgbClr val="435369"/>
                </a:solidFill>
                <a:latin typeface="Arial"/>
                <a:ea typeface="Arial"/>
                <a:cs typeface="Arial"/>
                <a:sym typeface="Arial"/>
              </a:endParaRPr>
            </a:p>
          </p:txBody>
        </p:sp>
      </p:grpSp>
      <p:pic>
        <p:nvPicPr>
          <p:cNvPr id="135" name="Google Shape;135;p15"/>
          <p:cNvPicPr preferRelativeResize="0"/>
          <p:nvPr/>
        </p:nvPicPr>
        <p:blipFill rotWithShape="1">
          <a:blip r:embed="rId2">
            <a:alphaModFix/>
          </a:blip>
          <a:srcRect/>
          <a:stretch/>
        </p:blipFill>
        <p:spPr>
          <a:xfrm>
            <a:off x="318260" y="-1257299"/>
            <a:ext cx="6096000" cy="3733210"/>
          </a:xfrm>
          <a:prstGeom prst="rect">
            <a:avLst/>
          </a:prstGeom>
          <a:noFill/>
          <a:ln>
            <a:noFill/>
          </a:ln>
        </p:spPr>
      </p:pic>
      <p:pic>
        <p:nvPicPr>
          <p:cNvPr id="136" name="Google Shape;136;p15"/>
          <p:cNvPicPr preferRelativeResize="0"/>
          <p:nvPr/>
        </p:nvPicPr>
        <p:blipFill rotWithShape="1">
          <a:blip r:embed="rId3">
            <a:alphaModFix/>
          </a:blip>
          <a:srcRect/>
          <a:stretch/>
        </p:blipFill>
        <p:spPr>
          <a:xfrm>
            <a:off x="1666240" y="124460"/>
            <a:ext cx="736600" cy="515620"/>
          </a:xfrm>
          <a:prstGeom prst="rect">
            <a:avLst/>
          </a:prstGeom>
          <a:noFill/>
          <a:ln>
            <a:noFill/>
          </a:ln>
        </p:spPr>
      </p:pic>
      <p:pic>
        <p:nvPicPr>
          <p:cNvPr id="137" name="Google Shape;137;p15"/>
          <p:cNvPicPr preferRelativeResize="0"/>
          <p:nvPr/>
        </p:nvPicPr>
        <p:blipFill rotWithShape="1">
          <a:blip r:embed="rId4">
            <a:alphaModFix/>
          </a:blip>
          <a:srcRect l="4869" t="9841"/>
          <a:stretch/>
        </p:blipFill>
        <p:spPr>
          <a:xfrm>
            <a:off x="-1568" y="0"/>
            <a:ext cx="1758146" cy="83312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138"/>
        <p:cNvGrpSpPr/>
        <p:nvPr/>
      </p:nvGrpSpPr>
      <p:grpSpPr>
        <a:xfrm>
          <a:off x="0" y="0"/>
          <a:ext cx="0" cy="0"/>
          <a:chOff x="0" y="0"/>
          <a:chExt cx="0" cy="0"/>
        </a:xfrm>
      </p:grpSpPr>
      <p:sp>
        <p:nvSpPr>
          <p:cNvPr id="139" name="Google Shape;139;p16"/>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40" name="Google Shape;140;p16"/>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41" name="Google Shape;141;p16"/>
          <p:cNvSpPr txBox="1">
            <a:spLocks noGrp="1"/>
          </p:cNvSpPr>
          <p:nvPr>
            <p:ph type="body" idx="1"/>
          </p:nvPr>
        </p:nvSpPr>
        <p:spPr>
          <a:xfrm>
            <a:off x="5241816" y="267101"/>
            <a:ext cx="6511925" cy="603372"/>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10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42" name="Google Shape;142;p16"/>
          <p:cNvSpPr txBox="1">
            <a:spLocks noGrp="1"/>
          </p:cNvSpPr>
          <p:nvPr>
            <p:ph type="body" idx="2"/>
          </p:nvPr>
        </p:nvSpPr>
        <p:spPr>
          <a:xfrm>
            <a:off x="5271633" y="903066"/>
            <a:ext cx="6464790" cy="1502305"/>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1000"/>
              </a:spcBef>
              <a:spcAft>
                <a:spcPts val="0"/>
              </a:spcAft>
              <a:buClr>
                <a:srgbClr val="01AEFF"/>
              </a:buClr>
              <a:buSzPts val="198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43" name="Google Shape;143;p16"/>
          <p:cNvSpPr/>
          <p:nvPr/>
        </p:nvSpPr>
        <p:spPr>
          <a:xfrm rot="10800000">
            <a:off x="6316095" y="818350"/>
            <a:ext cx="5340816" cy="72000"/>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144" name="Google Shape;144;p16"/>
          <p:cNvPicPr preferRelativeResize="0"/>
          <p:nvPr/>
        </p:nvPicPr>
        <p:blipFill rotWithShape="1">
          <a:blip r:embed="rId2">
            <a:alphaModFix/>
          </a:blip>
          <a:srcRect/>
          <a:stretch/>
        </p:blipFill>
        <p:spPr>
          <a:xfrm>
            <a:off x="1666240" y="124460"/>
            <a:ext cx="736600" cy="515620"/>
          </a:xfrm>
          <a:prstGeom prst="rect">
            <a:avLst/>
          </a:prstGeom>
          <a:noFill/>
          <a:ln>
            <a:noFill/>
          </a:ln>
        </p:spPr>
      </p:pic>
      <p:pic>
        <p:nvPicPr>
          <p:cNvPr id="145" name="Google Shape;145;p16"/>
          <p:cNvPicPr preferRelativeResize="0"/>
          <p:nvPr/>
        </p:nvPicPr>
        <p:blipFill rotWithShape="1">
          <a:blip r:embed="rId3">
            <a:alphaModFix/>
          </a:blip>
          <a:srcRect l="4869" t="9841"/>
          <a:stretch/>
        </p:blipFill>
        <p:spPr>
          <a:xfrm>
            <a:off x="-1568" y="0"/>
            <a:ext cx="1758146" cy="83312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46"/>
        <p:cNvGrpSpPr/>
        <p:nvPr/>
      </p:nvGrpSpPr>
      <p:grpSpPr>
        <a:xfrm>
          <a:off x="0" y="0"/>
          <a:ext cx="0" cy="0"/>
          <a:chOff x="0" y="0"/>
          <a:chExt cx="0" cy="0"/>
        </a:xfrm>
      </p:grpSpPr>
      <p:sp>
        <p:nvSpPr>
          <p:cNvPr id="147" name="Google Shape;147;p17"/>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48" name="Google Shape;148;p17"/>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sp>
        <p:nvSpPr>
          <p:cNvPr id="149" name="Google Shape;149;p17"/>
          <p:cNvSpPr txBox="1">
            <a:spLocks noGrp="1"/>
          </p:cNvSpPr>
          <p:nvPr>
            <p:ph type="body" idx="1"/>
          </p:nvPr>
        </p:nvSpPr>
        <p:spPr>
          <a:xfrm>
            <a:off x="5271633" y="244034"/>
            <a:ext cx="6511925" cy="603372"/>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10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50" name="Google Shape;150;p17"/>
          <p:cNvSpPr txBox="1">
            <a:spLocks noGrp="1"/>
          </p:cNvSpPr>
          <p:nvPr>
            <p:ph type="body" idx="2"/>
          </p:nvPr>
        </p:nvSpPr>
        <p:spPr>
          <a:xfrm>
            <a:off x="5271633" y="873249"/>
            <a:ext cx="6464790" cy="1502305"/>
          </a:xfrm>
          <a:prstGeom prst="rect">
            <a:avLst/>
          </a:prstGeom>
          <a:noFill/>
          <a:ln>
            <a:noFill/>
          </a:ln>
        </p:spPr>
        <p:txBody>
          <a:bodyPr spcFirstLastPara="1" wrap="square" lIns="91425" tIns="45700" rIns="91425" bIns="45700" anchor="t" anchorCtr="0">
            <a:normAutofit/>
          </a:bodyPr>
          <a:lstStyle>
            <a:lvl1pPr marL="457200" marR="0" lvl="0" indent="-354330" algn="r" rtl="1">
              <a:lnSpc>
                <a:spcPct val="90000"/>
              </a:lnSpc>
              <a:spcBef>
                <a:spcPts val="1000"/>
              </a:spcBef>
              <a:spcAft>
                <a:spcPts val="0"/>
              </a:spcAft>
              <a:buClr>
                <a:srgbClr val="01AEFF"/>
              </a:buClr>
              <a:buSzPts val="1980"/>
              <a:buFont typeface="Arial"/>
              <a:buChar char="•"/>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51" name="Google Shape;151;p17"/>
          <p:cNvSpPr>
            <a:spLocks noGrp="1"/>
          </p:cNvSpPr>
          <p:nvPr>
            <p:ph type="pic" idx="3"/>
          </p:nvPr>
        </p:nvSpPr>
        <p:spPr>
          <a:xfrm>
            <a:off x="783876" y="1420869"/>
            <a:ext cx="4016263" cy="4016261"/>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52" name="Google Shape;152;p17"/>
          <p:cNvSpPr/>
          <p:nvPr/>
        </p:nvSpPr>
        <p:spPr>
          <a:xfrm>
            <a:off x="662671" y="1307083"/>
            <a:ext cx="4245229" cy="4245229"/>
          </a:xfrm>
          <a:prstGeom prst="ellipse">
            <a:avLst/>
          </a:prstGeom>
          <a:noFill/>
          <a:ln w="28575" cap="flat" cmpd="sng">
            <a:solidFill>
              <a:srgbClr val="36C1FF">
                <a:alpha val="666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53" name="Google Shape;153;p17"/>
          <p:cNvSpPr/>
          <p:nvPr/>
        </p:nvSpPr>
        <p:spPr>
          <a:xfrm rot="10800000">
            <a:off x="6316095" y="818350"/>
            <a:ext cx="5340816" cy="72000"/>
          </a:xfrm>
          <a:prstGeom prst="rect">
            <a:avLst/>
          </a:prstGeom>
          <a:gradFill>
            <a:gsLst>
              <a:gs pos="0">
                <a:srgbClr val="01AEFF">
                  <a:alpha val="7843"/>
                </a:srgbClr>
              </a:gs>
              <a:gs pos="100000">
                <a:srgbClr val="0090D4"/>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Arial"/>
              <a:ea typeface="Arial"/>
              <a:cs typeface="Arial"/>
              <a:sym typeface="Arial"/>
            </a:endParaRPr>
          </a:p>
        </p:txBody>
      </p:sp>
      <p:pic>
        <p:nvPicPr>
          <p:cNvPr id="154" name="Google Shape;154;p17"/>
          <p:cNvPicPr preferRelativeResize="0"/>
          <p:nvPr/>
        </p:nvPicPr>
        <p:blipFill rotWithShape="1">
          <a:blip r:embed="rId2">
            <a:alphaModFix/>
          </a:blip>
          <a:srcRect/>
          <a:stretch/>
        </p:blipFill>
        <p:spPr>
          <a:xfrm>
            <a:off x="1666240" y="124460"/>
            <a:ext cx="736600" cy="515620"/>
          </a:xfrm>
          <a:prstGeom prst="rect">
            <a:avLst/>
          </a:prstGeom>
          <a:noFill/>
          <a:ln>
            <a:noFill/>
          </a:ln>
        </p:spPr>
      </p:pic>
      <p:pic>
        <p:nvPicPr>
          <p:cNvPr id="155" name="Google Shape;155;p17"/>
          <p:cNvPicPr preferRelativeResize="0"/>
          <p:nvPr/>
        </p:nvPicPr>
        <p:blipFill rotWithShape="1">
          <a:blip r:embed="rId3">
            <a:alphaModFix/>
          </a:blip>
          <a:srcRect l="4869" t="9841"/>
          <a:stretch/>
        </p:blipFill>
        <p:spPr>
          <a:xfrm>
            <a:off x="-1568" y="0"/>
            <a:ext cx="1758146" cy="83312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56"/>
        <p:cNvGrpSpPr/>
        <p:nvPr/>
      </p:nvGrpSpPr>
      <p:grpSpPr>
        <a:xfrm>
          <a:off x="0" y="0"/>
          <a:ext cx="0" cy="0"/>
          <a:chOff x="0" y="0"/>
          <a:chExt cx="0" cy="0"/>
        </a:xfrm>
      </p:grpSpPr>
      <p:sp>
        <p:nvSpPr>
          <p:cNvPr id="157" name="Google Shape;157;p18"/>
          <p:cNvSpPr/>
          <p:nvPr/>
        </p:nvSpPr>
        <p:spPr>
          <a:xfrm rot="10800000">
            <a:off x="0" y="5985163"/>
            <a:ext cx="976277" cy="884710"/>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01AEF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58" name="Google Shape;158;p18"/>
          <p:cNvSpPr/>
          <p:nvPr/>
        </p:nvSpPr>
        <p:spPr>
          <a:xfrm>
            <a:off x="100238" y="6293014"/>
            <a:ext cx="5954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IL"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pic>
        <p:nvPicPr>
          <p:cNvPr id="159" name="Google Shape;159;p18"/>
          <p:cNvPicPr preferRelativeResize="0"/>
          <p:nvPr/>
        </p:nvPicPr>
        <p:blipFill rotWithShape="1">
          <a:blip r:embed="rId2">
            <a:alphaModFix/>
          </a:blip>
          <a:srcRect/>
          <a:stretch/>
        </p:blipFill>
        <p:spPr>
          <a:xfrm>
            <a:off x="1666240" y="124460"/>
            <a:ext cx="736600" cy="515620"/>
          </a:xfrm>
          <a:prstGeom prst="rect">
            <a:avLst/>
          </a:prstGeom>
          <a:noFill/>
          <a:ln>
            <a:noFill/>
          </a:ln>
        </p:spPr>
      </p:pic>
      <p:pic>
        <p:nvPicPr>
          <p:cNvPr id="160" name="Google Shape;160;p18"/>
          <p:cNvPicPr preferRelativeResize="0"/>
          <p:nvPr/>
        </p:nvPicPr>
        <p:blipFill rotWithShape="1">
          <a:blip r:embed="rId3">
            <a:alphaModFix/>
          </a:blip>
          <a:srcRect l="4869" t="9841"/>
          <a:stretch/>
        </p:blipFill>
        <p:spPr>
          <a:xfrm>
            <a:off x="-1568" y="0"/>
            <a:ext cx="1758146" cy="83312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8"/>
          <p:cNvPicPr preferRelativeResize="0"/>
          <p:nvPr/>
        </p:nvPicPr>
        <p:blipFill rotWithShape="1">
          <a:blip r:embed="rId13">
            <a:alphaModFix/>
          </a:blip>
          <a:srcRect t="7850" b="7850"/>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8"/>
          <p:cNvPicPr preferRelativeResize="0"/>
          <p:nvPr/>
        </p:nvPicPr>
        <p:blipFill rotWithShape="1">
          <a:blip r:embed="rId14">
            <a:alphaModFix/>
          </a:blip>
          <a:srcRect t="7850" b="7850"/>
          <a:stretch/>
        </p:blipFill>
        <p:spPr>
          <a:xfrm>
            <a:off x="0" y="0"/>
            <a:ext cx="12192000" cy="6858000"/>
          </a:xfrm>
          <a:prstGeom prst="rect">
            <a:avLst/>
          </a:prstGeom>
          <a:noFill/>
          <a:ln>
            <a:noFill/>
          </a:ln>
        </p:spPr>
      </p:pic>
    </p:spTree>
    <p:extLst>
      <p:ext uri="{BB962C8B-B14F-4D97-AF65-F5344CB8AC3E}">
        <p14:creationId xmlns:p14="http://schemas.microsoft.com/office/powerpoint/2010/main" val="316479598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Tree>
    <p:extLst>
      <p:ext uri="{BB962C8B-B14F-4D97-AF65-F5344CB8AC3E}">
        <p14:creationId xmlns:p14="http://schemas.microsoft.com/office/powerpoint/2010/main" val="157059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
          <p:cNvSpPr/>
          <p:nvPr/>
        </p:nvSpPr>
        <p:spPr>
          <a:xfrm>
            <a:off x="5292476" y="5121341"/>
            <a:ext cx="6377100" cy="371255"/>
          </a:xfrm>
          <a:prstGeom prst="rect">
            <a:avLst/>
          </a:prstGeom>
          <a:noFill/>
          <a:ln>
            <a:noFill/>
          </a:ln>
        </p:spPr>
        <p:txBody>
          <a:bodyPr spcFirstLastPara="1" wrap="square" lIns="91425" tIns="45700" rIns="91425" bIns="45700" anchor="t" anchorCtr="0">
            <a:spAutoFit/>
          </a:bodyPr>
          <a:lstStyle/>
          <a:p>
            <a:pPr marL="0" marR="0" lvl="0" indent="0" algn="r" rtl="1">
              <a:lnSpc>
                <a:spcPct val="153333"/>
              </a:lnSpc>
              <a:spcBef>
                <a:spcPts val="0"/>
              </a:spcBef>
              <a:spcAft>
                <a:spcPts val="0"/>
              </a:spcAft>
              <a:buNone/>
            </a:pPr>
            <a:r>
              <a:rPr lang="iw-IL" sz="1500" b="0" i="0" u="none" strike="noStrike" cap="none">
                <a:solidFill>
                  <a:srgbClr val="435369"/>
                </a:solidFill>
                <a:latin typeface="Arial"/>
                <a:ea typeface="Arial"/>
                <a:cs typeface="Arial"/>
                <a:sym typeface="Arial"/>
              </a:rPr>
              <a:t>הקלידו כאן: </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
          <p:cNvSpPr/>
          <p:nvPr/>
        </p:nvSpPr>
        <p:spPr>
          <a:xfrm>
            <a:off x="947056" y="2585403"/>
            <a:ext cx="7569373" cy="371255"/>
          </a:xfrm>
          <a:prstGeom prst="rect">
            <a:avLst/>
          </a:prstGeom>
          <a:noFill/>
          <a:ln>
            <a:noFill/>
          </a:ln>
        </p:spPr>
        <p:txBody>
          <a:bodyPr spcFirstLastPara="1" wrap="square" lIns="91425" tIns="45700" rIns="91425" bIns="45700" anchor="t" anchorCtr="0">
            <a:spAutoFit/>
          </a:bodyPr>
          <a:lstStyle/>
          <a:p>
            <a:pPr marL="0" marR="0" lvl="0" indent="0" algn="r" rtl="1">
              <a:lnSpc>
                <a:spcPct val="153333"/>
              </a:lnSpc>
              <a:spcBef>
                <a:spcPts val="0"/>
              </a:spcBef>
              <a:spcAft>
                <a:spcPts val="0"/>
              </a:spcAft>
              <a:buNone/>
            </a:pPr>
            <a:r>
              <a:rPr lang="iw-IL" sz="1500" b="0" i="0" u="none" strike="noStrike" cap="none">
                <a:solidFill>
                  <a:srgbClr val="435369"/>
                </a:solidFill>
                <a:latin typeface="Arial"/>
                <a:ea typeface="Arial"/>
                <a:cs typeface="Arial"/>
                <a:sym typeface="Arial"/>
              </a:rPr>
              <a:t>הקלידו כאן: </a:t>
            </a: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
          <p:cNvSpPr/>
          <p:nvPr/>
        </p:nvSpPr>
        <p:spPr>
          <a:xfrm>
            <a:off x="8956516" y="4772203"/>
            <a:ext cx="2455610" cy="376740"/>
          </a:xfrm>
          <a:prstGeom prst="rect">
            <a:avLst/>
          </a:prstGeom>
          <a:noFill/>
          <a:ln>
            <a:noFill/>
          </a:ln>
        </p:spPr>
        <p:txBody>
          <a:bodyPr spcFirstLastPara="1" wrap="square" lIns="91425" tIns="45700" rIns="91425" bIns="45700" anchor="t" anchorCtr="0">
            <a:spAutoFit/>
          </a:bodyPr>
          <a:lstStyle/>
          <a:p>
            <a:pPr marL="0" marR="0" lvl="0" indent="0" algn="r" rtl="1">
              <a:lnSpc>
                <a:spcPct val="164285"/>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 </a:t>
            </a:r>
            <a:endParaRPr/>
          </a:p>
        </p:txBody>
      </p:sp>
      <p:sp>
        <p:nvSpPr>
          <p:cNvPr id="230" name="Google Shape;230;p4"/>
          <p:cNvSpPr/>
          <p:nvPr/>
        </p:nvSpPr>
        <p:spPr>
          <a:xfrm>
            <a:off x="6148001" y="4772203"/>
            <a:ext cx="2455610" cy="376740"/>
          </a:xfrm>
          <a:prstGeom prst="rect">
            <a:avLst/>
          </a:prstGeom>
          <a:noFill/>
          <a:ln>
            <a:noFill/>
          </a:ln>
        </p:spPr>
        <p:txBody>
          <a:bodyPr spcFirstLastPara="1" wrap="square" lIns="91425" tIns="45700" rIns="91425" bIns="45700" anchor="t" anchorCtr="0">
            <a:spAutoFit/>
          </a:bodyPr>
          <a:lstStyle/>
          <a:p>
            <a:pPr marL="0" marR="0" lvl="0" indent="0" algn="r" rtl="1">
              <a:lnSpc>
                <a:spcPct val="164285"/>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 </a:t>
            </a:r>
            <a:endParaRPr/>
          </a:p>
        </p:txBody>
      </p:sp>
      <p:sp>
        <p:nvSpPr>
          <p:cNvPr id="231" name="Google Shape;231;p4"/>
          <p:cNvSpPr/>
          <p:nvPr/>
        </p:nvSpPr>
        <p:spPr>
          <a:xfrm>
            <a:off x="3350372" y="4772203"/>
            <a:ext cx="2455610" cy="376740"/>
          </a:xfrm>
          <a:prstGeom prst="rect">
            <a:avLst/>
          </a:prstGeom>
          <a:noFill/>
          <a:ln>
            <a:noFill/>
          </a:ln>
        </p:spPr>
        <p:txBody>
          <a:bodyPr spcFirstLastPara="1" wrap="square" lIns="91425" tIns="45700" rIns="91425" bIns="45700" anchor="t" anchorCtr="0">
            <a:spAutoFit/>
          </a:bodyPr>
          <a:lstStyle/>
          <a:p>
            <a:pPr marL="0" marR="0" lvl="0" indent="0" algn="r" rtl="1">
              <a:lnSpc>
                <a:spcPct val="164285"/>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 </a:t>
            </a:r>
            <a:endParaRPr/>
          </a:p>
        </p:txBody>
      </p:sp>
      <p:sp>
        <p:nvSpPr>
          <p:cNvPr id="232" name="Google Shape;232;p4"/>
          <p:cNvSpPr/>
          <p:nvPr/>
        </p:nvSpPr>
        <p:spPr>
          <a:xfrm>
            <a:off x="651664" y="4772203"/>
            <a:ext cx="2351744" cy="376740"/>
          </a:xfrm>
          <a:prstGeom prst="rect">
            <a:avLst/>
          </a:prstGeom>
          <a:noFill/>
          <a:ln>
            <a:noFill/>
          </a:ln>
        </p:spPr>
        <p:txBody>
          <a:bodyPr spcFirstLastPara="1" wrap="square" lIns="91425" tIns="45700" rIns="91425" bIns="45700" anchor="t" anchorCtr="0">
            <a:spAutoFit/>
          </a:bodyPr>
          <a:lstStyle/>
          <a:p>
            <a:pPr marL="0" marR="0" lvl="0" indent="0" algn="r" rtl="1">
              <a:lnSpc>
                <a:spcPct val="164285"/>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 </a:t>
            </a:r>
            <a:endParaRPr/>
          </a:p>
        </p:txBody>
      </p:sp>
      <p:sp>
        <p:nvSpPr>
          <p:cNvPr id="233" name="Google Shape;233;p4"/>
          <p:cNvSpPr>
            <a:spLocks noGrp="1"/>
          </p:cNvSpPr>
          <p:nvPr>
            <p:ph type="pic" idx="2"/>
          </p:nvPr>
        </p:nvSpPr>
        <p:spPr>
          <a:xfrm>
            <a:off x="9059917" y="2319744"/>
            <a:ext cx="2265144" cy="2217039"/>
          </a:xfrm>
          <a:prstGeom prst="rect">
            <a:avLst/>
          </a:prstGeom>
          <a:solidFill>
            <a:schemeClr val="lt1">
              <a:alpha val="49803"/>
            </a:schemeClr>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4"/>
          <p:cNvSpPr>
            <a:spLocks noGrp="1"/>
          </p:cNvSpPr>
          <p:nvPr>
            <p:ph type="pic" idx="3"/>
          </p:nvPr>
        </p:nvSpPr>
        <p:spPr>
          <a:xfrm>
            <a:off x="6306206" y="2319744"/>
            <a:ext cx="2186153" cy="2217039"/>
          </a:xfrm>
          <a:prstGeom prst="rect">
            <a:avLst/>
          </a:prstGeom>
          <a:solidFill>
            <a:schemeClr val="lt1">
              <a:alpha val="49803"/>
            </a:schemeClr>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4"/>
          <p:cNvSpPr>
            <a:spLocks noGrp="1"/>
          </p:cNvSpPr>
          <p:nvPr>
            <p:ph type="pic" idx="4"/>
          </p:nvPr>
        </p:nvSpPr>
        <p:spPr>
          <a:xfrm>
            <a:off x="3478925" y="2319744"/>
            <a:ext cx="2249214" cy="2217039"/>
          </a:xfrm>
          <a:prstGeom prst="rect">
            <a:avLst/>
          </a:prstGeom>
          <a:solidFill>
            <a:schemeClr val="lt1">
              <a:alpha val="49803"/>
            </a:schemeClr>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4"/>
          <p:cNvSpPr>
            <a:spLocks noGrp="1"/>
          </p:cNvSpPr>
          <p:nvPr>
            <p:ph type="pic" idx="5"/>
          </p:nvPr>
        </p:nvSpPr>
        <p:spPr>
          <a:xfrm>
            <a:off x="704194" y="2319744"/>
            <a:ext cx="2196661" cy="2217039"/>
          </a:xfrm>
          <a:prstGeom prst="rect">
            <a:avLst/>
          </a:prstGeom>
          <a:solidFill>
            <a:schemeClr val="lt1">
              <a:alpha val="49803"/>
            </a:schemeClr>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
          <p:cNvSpPr/>
          <p:nvPr/>
        </p:nvSpPr>
        <p:spPr>
          <a:xfrm>
            <a:off x="9262887" y="2250334"/>
            <a:ext cx="2211627" cy="3950001"/>
          </a:xfrm>
          <a:prstGeom prst="rect">
            <a:avLst/>
          </a:prstGeom>
          <a:noFill/>
          <a:ln>
            <a:noFill/>
          </a:ln>
        </p:spPr>
        <p:txBody>
          <a:bodyPr spcFirstLastPara="1" wrap="square" lIns="121900" tIns="121900" rIns="121900" bIns="121900" anchor="t" anchorCtr="0">
            <a:noAutofit/>
          </a:bodyPr>
          <a:lstStyle/>
          <a:p>
            <a:pPr marL="0" marR="0" lvl="0" indent="0" algn="r" rtl="1">
              <a:lnSpc>
                <a:spcPct val="164285"/>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 את הציטוט:</a:t>
            </a:r>
            <a:endParaRPr/>
          </a:p>
        </p:txBody>
      </p:sp>
      <p:sp>
        <p:nvSpPr>
          <p:cNvPr id="242" name="Google Shape;242;p5"/>
          <p:cNvSpPr/>
          <p:nvPr/>
        </p:nvSpPr>
        <p:spPr>
          <a:xfrm>
            <a:off x="6372542" y="2250334"/>
            <a:ext cx="2211627" cy="3950001"/>
          </a:xfrm>
          <a:prstGeom prst="rect">
            <a:avLst/>
          </a:prstGeom>
          <a:noFill/>
          <a:ln>
            <a:noFill/>
          </a:ln>
        </p:spPr>
        <p:txBody>
          <a:bodyPr spcFirstLastPara="1" wrap="square" lIns="121900" tIns="121900" rIns="121900" bIns="121900" anchor="t" anchorCtr="0">
            <a:noAutofit/>
          </a:bodyPr>
          <a:lstStyle/>
          <a:p>
            <a:pPr marL="0" marR="0" lvl="0" indent="0" algn="r" rtl="1">
              <a:lnSpc>
                <a:spcPct val="164285"/>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 את הציטוט:</a:t>
            </a:r>
            <a:endParaRPr/>
          </a:p>
        </p:txBody>
      </p:sp>
      <p:sp>
        <p:nvSpPr>
          <p:cNvPr id="243" name="Google Shape;243;p5"/>
          <p:cNvSpPr/>
          <p:nvPr/>
        </p:nvSpPr>
        <p:spPr>
          <a:xfrm>
            <a:off x="3482197" y="2250334"/>
            <a:ext cx="2211627" cy="3950001"/>
          </a:xfrm>
          <a:prstGeom prst="rect">
            <a:avLst/>
          </a:prstGeom>
          <a:noFill/>
          <a:ln>
            <a:noFill/>
          </a:ln>
        </p:spPr>
        <p:txBody>
          <a:bodyPr spcFirstLastPara="1" wrap="square" lIns="121900" tIns="121900" rIns="121900" bIns="121900" anchor="t" anchorCtr="0">
            <a:noAutofit/>
          </a:bodyPr>
          <a:lstStyle/>
          <a:p>
            <a:pPr marL="0" marR="0" lvl="0" indent="0" algn="r" rtl="1">
              <a:lnSpc>
                <a:spcPct val="164285"/>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 את הציטוט:</a:t>
            </a:r>
            <a:endParaRPr/>
          </a:p>
        </p:txBody>
      </p:sp>
      <p:sp>
        <p:nvSpPr>
          <p:cNvPr id="244" name="Google Shape;244;p5"/>
          <p:cNvSpPr/>
          <p:nvPr/>
        </p:nvSpPr>
        <p:spPr>
          <a:xfrm>
            <a:off x="591852" y="2250334"/>
            <a:ext cx="2211627" cy="3950001"/>
          </a:xfrm>
          <a:prstGeom prst="rect">
            <a:avLst/>
          </a:prstGeom>
          <a:noFill/>
          <a:ln>
            <a:noFill/>
          </a:ln>
        </p:spPr>
        <p:txBody>
          <a:bodyPr spcFirstLastPara="1" wrap="square" lIns="121900" tIns="121900" rIns="121900" bIns="121900" anchor="t" anchorCtr="0">
            <a:noAutofit/>
          </a:bodyPr>
          <a:lstStyle/>
          <a:p>
            <a:pPr marL="0" marR="0" lvl="0" indent="0" algn="r" rtl="1">
              <a:lnSpc>
                <a:spcPct val="164285"/>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 את הציטוט:</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6"/>
          <p:cNvSpPr/>
          <p:nvPr/>
        </p:nvSpPr>
        <p:spPr>
          <a:xfrm>
            <a:off x="9237515" y="2872340"/>
            <a:ext cx="2118522" cy="3050478"/>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a:t>
            </a:r>
            <a:endParaRPr sz="1400" b="0" i="0" u="none" strike="noStrike" cap="none">
              <a:solidFill>
                <a:srgbClr val="435369"/>
              </a:solidFill>
              <a:latin typeface="Arial"/>
              <a:ea typeface="Arial"/>
              <a:cs typeface="Arial"/>
              <a:sym typeface="Arial"/>
            </a:endParaRPr>
          </a:p>
        </p:txBody>
      </p:sp>
      <p:sp>
        <p:nvSpPr>
          <p:cNvPr id="250" name="Google Shape;250;p6"/>
          <p:cNvSpPr/>
          <p:nvPr/>
        </p:nvSpPr>
        <p:spPr>
          <a:xfrm>
            <a:off x="6712523" y="2872340"/>
            <a:ext cx="2118522" cy="3050478"/>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a:t>
            </a:r>
            <a:endParaRPr/>
          </a:p>
        </p:txBody>
      </p:sp>
      <p:sp>
        <p:nvSpPr>
          <p:cNvPr id="251" name="Google Shape;251;p6"/>
          <p:cNvSpPr/>
          <p:nvPr/>
        </p:nvSpPr>
        <p:spPr>
          <a:xfrm>
            <a:off x="3709044" y="2872340"/>
            <a:ext cx="2263995" cy="3050478"/>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a:t>
            </a:r>
            <a:endParaRPr/>
          </a:p>
        </p:txBody>
      </p:sp>
      <p:sp>
        <p:nvSpPr>
          <p:cNvPr id="252" name="Google Shape;252;p6"/>
          <p:cNvSpPr/>
          <p:nvPr/>
        </p:nvSpPr>
        <p:spPr>
          <a:xfrm>
            <a:off x="976235" y="2872340"/>
            <a:ext cx="2289036" cy="3050478"/>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a:t>
            </a: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p:nvPr/>
        </p:nvSpPr>
        <p:spPr>
          <a:xfrm>
            <a:off x="1714500" y="2043377"/>
            <a:ext cx="9223041" cy="1084181"/>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a:t>
            </a:r>
            <a:endParaRPr/>
          </a:p>
        </p:txBody>
      </p:sp>
      <p:sp>
        <p:nvSpPr>
          <p:cNvPr id="258" name="Google Shape;258;p7"/>
          <p:cNvSpPr/>
          <p:nvPr/>
        </p:nvSpPr>
        <p:spPr>
          <a:xfrm>
            <a:off x="1714500" y="3570840"/>
            <a:ext cx="9223041" cy="1084181"/>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a:t>
            </a:r>
            <a:endParaRPr/>
          </a:p>
        </p:txBody>
      </p:sp>
      <p:sp>
        <p:nvSpPr>
          <p:cNvPr id="259" name="Google Shape;259;p7"/>
          <p:cNvSpPr/>
          <p:nvPr/>
        </p:nvSpPr>
        <p:spPr>
          <a:xfrm>
            <a:off x="1714500" y="5108695"/>
            <a:ext cx="9223041" cy="1084181"/>
          </a:xfrm>
          <a:prstGeom prst="rect">
            <a:avLst/>
          </a:prstGeom>
          <a:noFill/>
          <a:ln>
            <a:noFill/>
          </a:ln>
        </p:spPr>
        <p:txBody>
          <a:bodyPr spcFirstLastPara="1" wrap="square" lIns="121900" tIns="121900" rIns="121900" bIns="121900" anchor="t" anchorCtr="0">
            <a:noAutofit/>
          </a:bodyPr>
          <a:lstStyle/>
          <a:p>
            <a:pPr marL="0" marR="0" lvl="0" indent="0" algn="r" rtl="1">
              <a:lnSpc>
                <a:spcPct val="100000"/>
              </a:lnSpc>
              <a:spcBef>
                <a:spcPts val="0"/>
              </a:spcBef>
              <a:spcAft>
                <a:spcPts val="0"/>
              </a:spcAft>
              <a:buNone/>
            </a:pPr>
            <a:r>
              <a:rPr lang="iw-IL" sz="1400" b="0" i="0" u="none" strike="noStrike" cap="none">
                <a:solidFill>
                  <a:srgbClr val="435369"/>
                </a:solidFill>
                <a:latin typeface="Arial"/>
                <a:ea typeface="Arial"/>
                <a:cs typeface="Arial"/>
                <a:sym typeface="Arial"/>
              </a:rPr>
              <a:t>הקלידו כאן:</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69158C5E80B640BFCE73B0450FE872" ma:contentTypeVersion="13" ma:contentTypeDescription="Create a new document." ma:contentTypeScope="" ma:versionID="9ab52cc73f65109670b6423438c2ce90">
  <xsd:schema xmlns:xsd="http://www.w3.org/2001/XMLSchema" xmlns:xs="http://www.w3.org/2001/XMLSchema" xmlns:p="http://schemas.microsoft.com/office/2006/metadata/properties" xmlns:ns3="a53f0c8e-bf14-4c38-93b0-869de0e2c39a" xmlns:ns4="bd6ae9d9-3d2c-4eed-a7fa-3496e046707c" targetNamespace="http://schemas.microsoft.com/office/2006/metadata/properties" ma:root="true" ma:fieldsID="6f52ccb544ef7362ae21367508c4d7c3" ns3:_="" ns4:_="">
    <xsd:import namespace="a53f0c8e-bf14-4c38-93b0-869de0e2c39a"/>
    <xsd:import namespace="bd6ae9d9-3d2c-4eed-a7fa-3496e046707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3f0c8e-bf14-4c38-93b0-869de0e2c3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6ae9d9-3d2c-4eed-a7fa-3496e046707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9AC185-EC07-4597-AEEC-56C593B36A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3f0c8e-bf14-4c38-93b0-869de0e2c39a"/>
    <ds:schemaRef ds:uri="bd6ae9d9-3d2c-4eed-a7fa-3496e04670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037547-C2AF-4D60-BE31-DF569BA1AE1E}">
  <ds:schemaRefs>
    <ds:schemaRef ds:uri="http://schemas.microsoft.com/sharepoint/v3/contenttype/forms"/>
  </ds:schemaRefs>
</ds:datastoreItem>
</file>

<file path=customXml/itemProps3.xml><?xml version="1.0" encoding="utf-8"?>
<ds:datastoreItem xmlns:ds="http://schemas.openxmlformats.org/officeDocument/2006/customXml" ds:itemID="{D3E15304-4266-44F5-96A8-B9A440D8716D}">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a53f0c8e-bf14-4c38-93b0-869de0e2c39a"/>
    <ds:schemaRef ds:uri="bd6ae9d9-3d2c-4eed-a7fa-3496e046707c"/>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TotalTime>
  <Words>59</Words>
  <Application>Microsoft Office PowerPoint</Application>
  <PresentationFormat>מסך רחב</PresentationFormat>
  <Paragraphs>17</Paragraphs>
  <Slides>7</Slides>
  <Notes>7</Notes>
  <HiddenSlides>0</HiddenSlides>
  <MMClips>0</MMClips>
  <ScaleCrop>false</ScaleCrop>
  <HeadingPairs>
    <vt:vector size="6" baseType="variant">
      <vt:variant>
        <vt:lpstr>גופנים בשימוש</vt:lpstr>
      </vt:variant>
      <vt:variant>
        <vt:i4>1</vt:i4>
      </vt:variant>
      <vt:variant>
        <vt:lpstr>ערכת נושא</vt:lpstr>
      </vt:variant>
      <vt:variant>
        <vt:i4>2</vt:i4>
      </vt:variant>
      <vt:variant>
        <vt:lpstr>כותרות שקופיות</vt:lpstr>
      </vt:variant>
      <vt:variant>
        <vt:i4>7</vt:i4>
      </vt:variant>
    </vt:vector>
  </HeadingPairs>
  <TitlesOfParts>
    <vt:vector size="10" baseType="lpstr">
      <vt:lpstr>Arial</vt:lpstr>
      <vt:lpstr>Simple Light</vt:lpstr>
      <vt:lpstr>1_Simple Light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Yoav</dc:creator>
  <cp:lastModifiedBy>בבלי אסנת</cp:lastModifiedBy>
  <cp:revision>2</cp:revision>
  <dcterms:modified xsi:type="dcterms:W3CDTF">2021-08-17T06:59:06Z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0x0101000669158C5E80B640BFCE73B0450FE872</vt:lpwstr>
  </property>
</Properties>
</file>